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6" r:id="rId4"/>
    <p:sldId id="258" r:id="rId5"/>
    <p:sldId id="259" r:id="rId6"/>
    <p:sldId id="260" r:id="rId7"/>
    <p:sldId id="261" r:id="rId8"/>
    <p:sldId id="262" r:id="rId9"/>
    <p:sldId id="267" r:id="rId10"/>
    <p:sldId id="268" r:id="rId11"/>
    <p:sldId id="269" r:id="rId12"/>
    <p:sldId id="270" r:id="rId13"/>
    <p:sldId id="271" r:id="rId14"/>
    <p:sldId id="263" r:id="rId15"/>
    <p:sldId id="264" r:id="rId16"/>
    <p:sldId id="265" r:id="rId17"/>
    <p:sldId id="272" r:id="rId18"/>
    <p:sldId id="273" r:id="rId19"/>
    <p:sldId id="274" r:id="rId20"/>
    <p:sldId id="275" r:id="rId21"/>
    <p:sldId id="276" r:id="rId22"/>
    <p:sldId id="277" r:id="rId23"/>
    <p:sldId id="278" r:id="rId24"/>
    <p:sldId id="279" r:id="rId25"/>
    <p:sldId id="280"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75" d="100"/>
          <a:sy n="75" d="100"/>
        </p:scale>
        <p:origin x="534"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676CBCF3-7BCE-43E8-9D6D-E8F2FCC6A64E}" type="datetimeFigureOut">
              <a:rPr lang="en-TZ" smtClean="0"/>
              <a:t>26/03/2020</a:t>
            </a:fld>
            <a:endParaRPr lang="en-TZ"/>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TZ"/>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EEDCC69D-4375-496F-AC10-519B27796F71}" type="slidenum">
              <a:rPr lang="en-TZ" smtClean="0"/>
              <a:t>‹#›</a:t>
            </a:fld>
            <a:endParaRPr lang="en-TZ"/>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2249833030"/>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6CBCF3-7BCE-43E8-9D6D-E8F2FCC6A64E}" type="datetimeFigureOut">
              <a:rPr lang="en-TZ" smtClean="0"/>
              <a:t>26/03/2020</a:t>
            </a:fld>
            <a:endParaRPr lang="en-TZ"/>
          </a:p>
        </p:txBody>
      </p:sp>
      <p:sp>
        <p:nvSpPr>
          <p:cNvPr id="5" name="Footer Placeholder 4"/>
          <p:cNvSpPr>
            <a:spLocks noGrp="1"/>
          </p:cNvSpPr>
          <p:nvPr>
            <p:ph type="ftr" sz="quarter" idx="11"/>
          </p:nvPr>
        </p:nvSpPr>
        <p:spPr/>
        <p:txBody>
          <a:bodyPr/>
          <a:lstStyle/>
          <a:p>
            <a:endParaRPr lang="en-TZ"/>
          </a:p>
        </p:txBody>
      </p:sp>
      <p:sp>
        <p:nvSpPr>
          <p:cNvPr id="6" name="Slide Number Placeholder 5"/>
          <p:cNvSpPr>
            <a:spLocks noGrp="1"/>
          </p:cNvSpPr>
          <p:nvPr>
            <p:ph type="sldNum" sz="quarter" idx="12"/>
          </p:nvPr>
        </p:nvSpPr>
        <p:spPr/>
        <p:txBody>
          <a:bodyPr/>
          <a:lstStyle/>
          <a:p>
            <a:fld id="{EEDCC69D-4375-496F-AC10-519B27796F71}" type="slidenum">
              <a:rPr lang="en-TZ" smtClean="0"/>
              <a:t>‹#›</a:t>
            </a:fld>
            <a:endParaRPr lang="en-TZ"/>
          </a:p>
        </p:txBody>
      </p:sp>
    </p:spTree>
    <p:extLst>
      <p:ext uri="{BB962C8B-B14F-4D97-AF65-F5344CB8AC3E}">
        <p14:creationId xmlns:p14="http://schemas.microsoft.com/office/powerpoint/2010/main" val="22150962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6CBCF3-7BCE-43E8-9D6D-E8F2FCC6A64E}" type="datetimeFigureOut">
              <a:rPr lang="en-TZ" smtClean="0"/>
              <a:t>26/03/2020</a:t>
            </a:fld>
            <a:endParaRPr lang="en-TZ"/>
          </a:p>
        </p:txBody>
      </p:sp>
      <p:sp>
        <p:nvSpPr>
          <p:cNvPr id="5" name="Footer Placeholder 4"/>
          <p:cNvSpPr>
            <a:spLocks noGrp="1"/>
          </p:cNvSpPr>
          <p:nvPr>
            <p:ph type="ftr" sz="quarter" idx="11"/>
          </p:nvPr>
        </p:nvSpPr>
        <p:spPr/>
        <p:txBody>
          <a:bodyPr/>
          <a:lstStyle/>
          <a:p>
            <a:endParaRPr lang="en-TZ"/>
          </a:p>
        </p:txBody>
      </p:sp>
      <p:sp>
        <p:nvSpPr>
          <p:cNvPr id="6" name="Slide Number Placeholder 5"/>
          <p:cNvSpPr>
            <a:spLocks noGrp="1"/>
          </p:cNvSpPr>
          <p:nvPr>
            <p:ph type="sldNum" sz="quarter" idx="12"/>
          </p:nvPr>
        </p:nvSpPr>
        <p:spPr/>
        <p:txBody>
          <a:bodyPr/>
          <a:lstStyle/>
          <a:p>
            <a:fld id="{EEDCC69D-4375-496F-AC10-519B27796F71}" type="slidenum">
              <a:rPr lang="en-TZ" smtClean="0"/>
              <a:t>‹#›</a:t>
            </a:fld>
            <a:endParaRPr lang="en-TZ"/>
          </a:p>
        </p:txBody>
      </p:sp>
    </p:spTree>
    <p:extLst>
      <p:ext uri="{BB962C8B-B14F-4D97-AF65-F5344CB8AC3E}">
        <p14:creationId xmlns:p14="http://schemas.microsoft.com/office/powerpoint/2010/main" val="2420855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6CBCF3-7BCE-43E8-9D6D-E8F2FCC6A64E}" type="datetimeFigureOut">
              <a:rPr lang="en-TZ" smtClean="0"/>
              <a:t>26/03/2020</a:t>
            </a:fld>
            <a:endParaRPr lang="en-TZ"/>
          </a:p>
        </p:txBody>
      </p:sp>
      <p:sp>
        <p:nvSpPr>
          <p:cNvPr id="5" name="Footer Placeholder 4"/>
          <p:cNvSpPr>
            <a:spLocks noGrp="1"/>
          </p:cNvSpPr>
          <p:nvPr>
            <p:ph type="ftr" sz="quarter" idx="11"/>
          </p:nvPr>
        </p:nvSpPr>
        <p:spPr/>
        <p:txBody>
          <a:bodyPr/>
          <a:lstStyle/>
          <a:p>
            <a:endParaRPr lang="en-TZ"/>
          </a:p>
        </p:txBody>
      </p:sp>
      <p:sp>
        <p:nvSpPr>
          <p:cNvPr id="6" name="Slide Number Placeholder 5"/>
          <p:cNvSpPr>
            <a:spLocks noGrp="1"/>
          </p:cNvSpPr>
          <p:nvPr>
            <p:ph type="sldNum" sz="quarter" idx="12"/>
          </p:nvPr>
        </p:nvSpPr>
        <p:spPr/>
        <p:txBody>
          <a:bodyPr/>
          <a:lstStyle/>
          <a:p>
            <a:fld id="{EEDCC69D-4375-496F-AC10-519B27796F71}" type="slidenum">
              <a:rPr lang="en-TZ" smtClean="0"/>
              <a:t>‹#›</a:t>
            </a:fld>
            <a:endParaRPr lang="en-TZ"/>
          </a:p>
        </p:txBody>
      </p:sp>
    </p:spTree>
    <p:extLst>
      <p:ext uri="{BB962C8B-B14F-4D97-AF65-F5344CB8AC3E}">
        <p14:creationId xmlns:p14="http://schemas.microsoft.com/office/powerpoint/2010/main" val="14120066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676CBCF3-7BCE-43E8-9D6D-E8F2FCC6A64E}" type="datetimeFigureOut">
              <a:rPr lang="en-TZ" smtClean="0"/>
              <a:t>26/03/2020</a:t>
            </a:fld>
            <a:endParaRPr lang="en-TZ"/>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TZ"/>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EEDCC69D-4375-496F-AC10-519B27796F71}" type="slidenum">
              <a:rPr lang="en-TZ" smtClean="0"/>
              <a:t>‹#›</a:t>
            </a:fld>
            <a:endParaRPr lang="en-TZ"/>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249226318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76CBCF3-7BCE-43E8-9D6D-E8F2FCC6A64E}" type="datetimeFigureOut">
              <a:rPr lang="en-TZ" smtClean="0"/>
              <a:t>26/03/2020</a:t>
            </a:fld>
            <a:endParaRPr lang="en-TZ"/>
          </a:p>
        </p:txBody>
      </p:sp>
      <p:sp>
        <p:nvSpPr>
          <p:cNvPr id="6" name="Footer Placeholder 5"/>
          <p:cNvSpPr>
            <a:spLocks noGrp="1"/>
          </p:cNvSpPr>
          <p:nvPr>
            <p:ph type="ftr" sz="quarter" idx="11"/>
          </p:nvPr>
        </p:nvSpPr>
        <p:spPr/>
        <p:txBody>
          <a:bodyPr/>
          <a:lstStyle/>
          <a:p>
            <a:endParaRPr lang="en-TZ"/>
          </a:p>
        </p:txBody>
      </p:sp>
      <p:sp>
        <p:nvSpPr>
          <p:cNvPr id="7" name="Slide Number Placeholder 6"/>
          <p:cNvSpPr>
            <a:spLocks noGrp="1"/>
          </p:cNvSpPr>
          <p:nvPr>
            <p:ph type="sldNum" sz="quarter" idx="12"/>
          </p:nvPr>
        </p:nvSpPr>
        <p:spPr/>
        <p:txBody>
          <a:bodyPr/>
          <a:lstStyle/>
          <a:p>
            <a:fld id="{EEDCC69D-4375-496F-AC10-519B27796F71}" type="slidenum">
              <a:rPr lang="en-TZ" smtClean="0"/>
              <a:t>‹#›</a:t>
            </a:fld>
            <a:endParaRPr lang="en-TZ"/>
          </a:p>
        </p:txBody>
      </p:sp>
    </p:spTree>
    <p:extLst>
      <p:ext uri="{BB962C8B-B14F-4D97-AF65-F5344CB8AC3E}">
        <p14:creationId xmlns:p14="http://schemas.microsoft.com/office/powerpoint/2010/main" val="552042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76CBCF3-7BCE-43E8-9D6D-E8F2FCC6A64E}" type="datetimeFigureOut">
              <a:rPr lang="en-TZ" smtClean="0"/>
              <a:t>26/03/2020</a:t>
            </a:fld>
            <a:endParaRPr lang="en-TZ"/>
          </a:p>
        </p:txBody>
      </p:sp>
      <p:sp>
        <p:nvSpPr>
          <p:cNvPr id="8" name="Footer Placeholder 7"/>
          <p:cNvSpPr>
            <a:spLocks noGrp="1"/>
          </p:cNvSpPr>
          <p:nvPr>
            <p:ph type="ftr" sz="quarter" idx="11"/>
          </p:nvPr>
        </p:nvSpPr>
        <p:spPr/>
        <p:txBody>
          <a:bodyPr/>
          <a:lstStyle/>
          <a:p>
            <a:endParaRPr lang="en-TZ"/>
          </a:p>
        </p:txBody>
      </p:sp>
      <p:sp>
        <p:nvSpPr>
          <p:cNvPr id="9" name="Slide Number Placeholder 8"/>
          <p:cNvSpPr>
            <a:spLocks noGrp="1"/>
          </p:cNvSpPr>
          <p:nvPr>
            <p:ph type="sldNum" sz="quarter" idx="12"/>
          </p:nvPr>
        </p:nvSpPr>
        <p:spPr/>
        <p:txBody>
          <a:bodyPr/>
          <a:lstStyle/>
          <a:p>
            <a:fld id="{EEDCC69D-4375-496F-AC10-519B27796F71}" type="slidenum">
              <a:rPr lang="en-TZ" smtClean="0"/>
              <a:t>‹#›</a:t>
            </a:fld>
            <a:endParaRPr lang="en-TZ"/>
          </a:p>
        </p:txBody>
      </p:sp>
    </p:spTree>
    <p:extLst>
      <p:ext uri="{BB962C8B-B14F-4D97-AF65-F5344CB8AC3E}">
        <p14:creationId xmlns:p14="http://schemas.microsoft.com/office/powerpoint/2010/main" val="989923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6CBCF3-7BCE-43E8-9D6D-E8F2FCC6A64E}" type="datetimeFigureOut">
              <a:rPr lang="en-TZ" smtClean="0"/>
              <a:t>26/03/2020</a:t>
            </a:fld>
            <a:endParaRPr lang="en-TZ"/>
          </a:p>
        </p:txBody>
      </p:sp>
      <p:sp>
        <p:nvSpPr>
          <p:cNvPr id="4" name="Footer Placeholder 3"/>
          <p:cNvSpPr>
            <a:spLocks noGrp="1"/>
          </p:cNvSpPr>
          <p:nvPr>
            <p:ph type="ftr" sz="quarter" idx="11"/>
          </p:nvPr>
        </p:nvSpPr>
        <p:spPr/>
        <p:txBody>
          <a:bodyPr/>
          <a:lstStyle/>
          <a:p>
            <a:endParaRPr lang="en-TZ"/>
          </a:p>
        </p:txBody>
      </p:sp>
      <p:sp>
        <p:nvSpPr>
          <p:cNvPr id="5" name="Slide Number Placeholder 4"/>
          <p:cNvSpPr>
            <a:spLocks noGrp="1"/>
          </p:cNvSpPr>
          <p:nvPr>
            <p:ph type="sldNum" sz="quarter" idx="12"/>
          </p:nvPr>
        </p:nvSpPr>
        <p:spPr/>
        <p:txBody>
          <a:bodyPr/>
          <a:lstStyle/>
          <a:p>
            <a:fld id="{EEDCC69D-4375-496F-AC10-519B27796F71}" type="slidenum">
              <a:rPr lang="en-TZ" smtClean="0"/>
              <a:t>‹#›</a:t>
            </a:fld>
            <a:endParaRPr lang="en-TZ"/>
          </a:p>
        </p:txBody>
      </p:sp>
    </p:spTree>
    <p:extLst>
      <p:ext uri="{BB962C8B-B14F-4D97-AF65-F5344CB8AC3E}">
        <p14:creationId xmlns:p14="http://schemas.microsoft.com/office/powerpoint/2010/main" val="3582036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6CBCF3-7BCE-43E8-9D6D-E8F2FCC6A64E}" type="datetimeFigureOut">
              <a:rPr lang="en-TZ" smtClean="0"/>
              <a:t>26/03/2020</a:t>
            </a:fld>
            <a:endParaRPr lang="en-TZ"/>
          </a:p>
        </p:txBody>
      </p:sp>
      <p:sp>
        <p:nvSpPr>
          <p:cNvPr id="3" name="Footer Placeholder 2"/>
          <p:cNvSpPr>
            <a:spLocks noGrp="1"/>
          </p:cNvSpPr>
          <p:nvPr>
            <p:ph type="ftr" sz="quarter" idx="11"/>
          </p:nvPr>
        </p:nvSpPr>
        <p:spPr/>
        <p:txBody>
          <a:bodyPr/>
          <a:lstStyle/>
          <a:p>
            <a:endParaRPr lang="en-TZ"/>
          </a:p>
        </p:txBody>
      </p:sp>
      <p:sp>
        <p:nvSpPr>
          <p:cNvPr id="4" name="Slide Number Placeholder 3"/>
          <p:cNvSpPr>
            <a:spLocks noGrp="1"/>
          </p:cNvSpPr>
          <p:nvPr>
            <p:ph type="sldNum" sz="quarter" idx="12"/>
          </p:nvPr>
        </p:nvSpPr>
        <p:spPr/>
        <p:txBody>
          <a:bodyPr/>
          <a:lstStyle/>
          <a:p>
            <a:fld id="{EEDCC69D-4375-496F-AC10-519B27796F71}" type="slidenum">
              <a:rPr lang="en-TZ" smtClean="0"/>
              <a:t>‹#›</a:t>
            </a:fld>
            <a:endParaRPr lang="en-TZ"/>
          </a:p>
        </p:txBody>
      </p:sp>
    </p:spTree>
    <p:extLst>
      <p:ext uri="{BB962C8B-B14F-4D97-AF65-F5344CB8AC3E}">
        <p14:creationId xmlns:p14="http://schemas.microsoft.com/office/powerpoint/2010/main" val="22305133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676CBCF3-7BCE-43E8-9D6D-E8F2FCC6A64E}" type="datetimeFigureOut">
              <a:rPr lang="en-TZ" smtClean="0"/>
              <a:t>26/03/2020</a:t>
            </a:fld>
            <a:endParaRPr lang="en-TZ"/>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TZ"/>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EEDCC69D-4375-496F-AC10-519B27796F71}" type="slidenum">
              <a:rPr lang="en-TZ" smtClean="0"/>
              <a:t>‹#›</a:t>
            </a:fld>
            <a:endParaRPr lang="en-TZ"/>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9132686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676CBCF3-7BCE-43E8-9D6D-E8F2FCC6A64E}" type="datetimeFigureOut">
              <a:rPr lang="en-TZ" smtClean="0"/>
              <a:t>26/03/2020</a:t>
            </a:fld>
            <a:endParaRPr lang="en-TZ"/>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TZ"/>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EEDCC69D-4375-496F-AC10-519B27796F71}" type="slidenum">
              <a:rPr lang="en-TZ" smtClean="0"/>
              <a:t>‹#›</a:t>
            </a:fld>
            <a:endParaRPr lang="en-TZ"/>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9323944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676CBCF3-7BCE-43E8-9D6D-E8F2FCC6A64E}" type="datetimeFigureOut">
              <a:rPr lang="en-TZ" smtClean="0"/>
              <a:t>26/03/2020</a:t>
            </a:fld>
            <a:endParaRPr lang="en-TZ"/>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TZ"/>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EEDCC69D-4375-496F-AC10-519B27796F71}" type="slidenum">
              <a:rPr lang="en-TZ" smtClean="0"/>
              <a:t>‹#›</a:t>
            </a:fld>
            <a:endParaRPr lang="en-TZ"/>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946807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77E44C-8835-4632-98AB-3075A2C155C4}"/>
              </a:ext>
            </a:extLst>
          </p:cNvPr>
          <p:cNvSpPr>
            <a:spLocks noGrp="1"/>
          </p:cNvSpPr>
          <p:nvPr>
            <p:ph type="ctrTitle"/>
          </p:nvPr>
        </p:nvSpPr>
        <p:spPr>
          <a:xfrm>
            <a:off x="1769863" y="1050879"/>
            <a:ext cx="8652274" cy="3930554"/>
          </a:xfrm>
        </p:spPr>
        <p:txBody>
          <a:bodyPr/>
          <a:lstStyle/>
          <a:p>
            <a:r>
              <a:rPr lang="en-US" b="1" dirty="0">
                <a:latin typeface="Times New Roman" panose="02020603050405020304" pitchFamily="18" charset="0"/>
                <a:cs typeface="Times New Roman" panose="02020603050405020304" pitchFamily="18" charset="0"/>
              </a:rPr>
              <a:t>CHANGE DETECTION BY USING ARCGIS SOFTWARE</a:t>
            </a:r>
            <a:endParaRPr lang="en-TZ" b="1"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5E5E7B29-C6CC-4FD2-9650-F857B93658A0}"/>
              </a:ext>
            </a:extLst>
          </p:cNvPr>
          <p:cNvSpPr>
            <a:spLocks noGrp="1"/>
          </p:cNvSpPr>
          <p:nvPr>
            <p:ph type="subTitle" idx="1"/>
          </p:nvPr>
        </p:nvSpPr>
        <p:spPr>
          <a:xfrm>
            <a:off x="2456849" y="4761497"/>
            <a:ext cx="6986743" cy="1652951"/>
          </a:xfrm>
        </p:spPr>
        <p:txBody>
          <a:bodyPr/>
          <a:lstStyle/>
          <a:p>
            <a:r>
              <a:rPr lang="en-US" dirty="0"/>
              <a:t>By RAPHAEL MUSSA</a:t>
            </a:r>
            <a:endParaRPr lang="en-TZ" dirty="0"/>
          </a:p>
        </p:txBody>
      </p:sp>
    </p:spTree>
    <p:extLst>
      <p:ext uri="{BB962C8B-B14F-4D97-AF65-F5344CB8AC3E}">
        <p14:creationId xmlns:p14="http://schemas.microsoft.com/office/powerpoint/2010/main" val="29955507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1A0DA0-C4A8-4B9C-B952-BFD5D29E463C}"/>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DOWNLOADING TEMPORAL IMAGES</a:t>
            </a:r>
            <a:endParaRPr lang="en-TZ" dirty="0"/>
          </a:p>
        </p:txBody>
      </p:sp>
      <p:sp>
        <p:nvSpPr>
          <p:cNvPr id="3" name="Content Placeholder 2">
            <a:extLst>
              <a:ext uri="{FF2B5EF4-FFF2-40B4-BE49-F238E27FC236}">
                <a16:creationId xmlns:a16="http://schemas.microsoft.com/office/drawing/2014/main" id="{41DC4AE4-1219-4A1A-AA4A-BDFF4EA9B6B2}"/>
              </a:ext>
            </a:extLst>
          </p:cNvPr>
          <p:cNvSpPr>
            <a:spLocks noGrp="1"/>
          </p:cNvSpPr>
          <p:nvPr>
            <p:ph idx="1"/>
          </p:nvPr>
        </p:nvSpPr>
        <p:spPr/>
        <p:txBody>
          <a:bodyPr/>
          <a:lstStyle/>
          <a:p>
            <a:pPr algn="just"/>
            <a:r>
              <a:rPr lang="en-US" dirty="0">
                <a:latin typeface="Times New Roman" panose="02020603050405020304" pitchFamily="18" charset="0"/>
                <a:cs typeface="Times New Roman" panose="02020603050405020304" pitchFamily="18" charset="0"/>
              </a:rPr>
              <a:t>To ensure privacy and security, all information entered in the </a:t>
            </a:r>
            <a:r>
              <a:rPr lang="en-US" dirty="0" err="1">
                <a:latin typeface="Times New Roman" panose="02020603050405020304" pitchFamily="18" charset="0"/>
                <a:cs typeface="Times New Roman" panose="02020603050405020304" pitchFamily="18" charset="0"/>
              </a:rPr>
              <a:t>EarthExplorer</a:t>
            </a:r>
            <a:r>
              <a:rPr lang="en-US" dirty="0">
                <a:latin typeface="Times New Roman" panose="02020603050405020304" pitchFamily="18" charset="0"/>
                <a:cs typeface="Times New Roman" panose="02020603050405020304" pitchFamily="18" charset="0"/>
              </a:rPr>
              <a:t> Registration Service uses Hypertext Transfer Protocol with Secure Sockets Layer (HTTPS) protocol. This privacy ensures that the information is encrypted from your browser to the </a:t>
            </a:r>
            <a:r>
              <a:rPr lang="en-US" dirty="0" err="1">
                <a:latin typeface="Times New Roman" panose="02020603050405020304" pitchFamily="18" charset="0"/>
                <a:cs typeface="Times New Roman" panose="02020603050405020304" pitchFamily="18" charset="0"/>
              </a:rPr>
              <a:t>EarthExplorer</a:t>
            </a:r>
            <a:r>
              <a:rPr lang="en-US" dirty="0">
                <a:latin typeface="Times New Roman" panose="02020603050405020304" pitchFamily="18" charset="0"/>
                <a:cs typeface="Times New Roman" panose="02020603050405020304" pitchFamily="18" charset="0"/>
              </a:rPr>
              <a:t> application.</a:t>
            </a:r>
          </a:p>
          <a:p>
            <a:pPr algn="just"/>
            <a:r>
              <a:rPr lang="en-US" dirty="0">
                <a:latin typeface="Times New Roman" panose="02020603050405020304" pitchFamily="18" charset="0"/>
                <a:cs typeface="Times New Roman" panose="02020603050405020304" pitchFamily="18" charset="0"/>
              </a:rPr>
              <a:t>A new policy implemented on October 1, 2012 requires all users to update their registration information. There have been additional items added to the registration questionnaire which will provide the USGS with information required to make future decisions for improving the user access experience. After the initial update, users will be prompted every other year to re-verify the user profile.</a:t>
            </a:r>
          </a:p>
          <a:p>
            <a:pPr algn="just"/>
            <a:endParaRPr lang="en-TZ"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439085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CCC8E-18D2-4F82-B09F-F57C3940B2B7}"/>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DOWNLOADING TEMPORAL IMAGES</a:t>
            </a:r>
            <a:endParaRPr lang="en-TZ" dirty="0"/>
          </a:p>
        </p:txBody>
      </p:sp>
      <p:sp>
        <p:nvSpPr>
          <p:cNvPr id="3" name="Content Placeholder 2">
            <a:extLst>
              <a:ext uri="{FF2B5EF4-FFF2-40B4-BE49-F238E27FC236}">
                <a16:creationId xmlns:a16="http://schemas.microsoft.com/office/drawing/2014/main" id="{9333479C-BAEC-4814-AB8D-08C45690F9DF}"/>
              </a:ext>
            </a:extLst>
          </p:cNvPr>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The </a:t>
            </a:r>
            <a:r>
              <a:rPr lang="en-US" dirty="0" err="1">
                <a:latin typeface="Times New Roman" panose="02020603050405020304" pitchFamily="18" charset="0"/>
                <a:cs typeface="Times New Roman" panose="02020603050405020304" pitchFamily="18" charset="0"/>
              </a:rPr>
              <a:t>EarthExplorer</a:t>
            </a:r>
            <a:r>
              <a:rPr lang="en-US" dirty="0">
                <a:latin typeface="Times New Roman" panose="02020603050405020304" pitchFamily="18" charset="0"/>
                <a:cs typeface="Times New Roman" panose="02020603050405020304" pitchFamily="18" charset="0"/>
              </a:rPr>
              <a:t> Registration interface consists of the following key elements:</a:t>
            </a:r>
          </a:p>
          <a:p>
            <a:r>
              <a:rPr lang="en-US" dirty="0">
                <a:latin typeface="Times New Roman" panose="02020603050405020304" pitchFamily="18" charset="0"/>
                <a:cs typeface="Times New Roman" panose="02020603050405020304" pitchFamily="18" charset="0"/>
              </a:rPr>
              <a:t> Registration</a:t>
            </a:r>
          </a:p>
          <a:p>
            <a:r>
              <a:rPr lang="en-US" dirty="0">
                <a:latin typeface="Times New Roman" panose="02020603050405020304" pitchFamily="18" charset="0"/>
                <a:cs typeface="Times New Roman" panose="02020603050405020304" pitchFamily="18" charset="0"/>
              </a:rPr>
              <a:t>Login</a:t>
            </a:r>
          </a:p>
          <a:p>
            <a:r>
              <a:rPr lang="en-US" dirty="0">
                <a:latin typeface="Times New Roman" panose="02020603050405020304" pitchFamily="18" charset="0"/>
                <a:cs typeface="Times New Roman" panose="02020603050405020304" pitchFamily="18" charset="0"/>
              </a:rPr>
              <a:t> Profile</a:t>
            </a:r>
            <a:endParaRPr lang="en-TZ"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470285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69B39A-74A6-4421-89F1-CFE436B256E1}"/>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DOWNLOADING TEMPORAL IMAGES</a:t>
            </a:r>
            <a:endParaRPr lang="en-TZ" dirty="0"/>
          </a:p>
        </p:txBody>
      </p:sp>
      <p:sp>
        <p:nvSpPr>
          <p:cNvPr id="3" name="Content Placeholder 2">
            <a:extLst>
              <a:ext uri="{FF2B5EF4-FFF2-40B4-BE49-F238E27FC236}">
                <a16:creationId xmlns:a16="http://schemas.microsoft.com/office/drawing/2014/main" id="{95273AE4-8644-412F-821A-0FB1243754AA}"/>
              </a:ext>
            </a:extLst>
          </p:cNvPr>
          <p:cNvSpPr>
            <a:spLocks noGrp="1"/>
          </p:cNvSpPr>
          <p:nvPr>
            <p:ph idx="1"/>
          </p:nvPr>
        </p:nvSpPr>
        <p:spPr/>
        <p:txBody>
          <a:bodyPr/>
          <a:lstStyle/>
          <a:p>
            <a:pPr algn="just"/>
            <a:r>
              <a:rPr lang="en-US" dirty="0">
                <a:latin typeface="Times New Roman" panose="02020603050405020304" pitchFamily="18" charset="0"/>
                <a:cs typeface="Times New Roman" panose="02020603050405020304" pitchFamily="18" charset="0"/>
              </a:rPr>
              <a:t>User interface features in the registration service include the following:</a:t>
            </a:r>
          </a:p>
          <a:p>
            <a:pPr algn="just"/>
            <a:r>
              <a:rPr lang="en-US" dirty="0">
                <a:latin typeface="Times New Roman" panose="02020603050405020304" pitchFamily="18" charset="0"/>
                <a:cs typeface="Times New Roman" panose="02020603050405020304" pitchFamily="18" charset="0"/>
              </a:rPr>
              <a:t> Values in Bold Black with an asterisk „*‟ are required values.</a:t>
            </a:r>
          </a:p>
          <a:p>
            <a:pPr algn="just"/>
            <a:r>
              <a:rPr lang="en-US" dirty="0">
                <a:latin typeface="Times New Roman" panose="02020603050405020304" pitchFamily="18" charset="0"/>
                <a:cs typeface="Times New Roman" panose="02020603050405020304" pitchFamily="18" charset="0"/>
              </a:rPr>
              <a:t>The „Continue‟ button performs an edit check; if the values entered pass the edits for that form, the information is saved and advances to the next page in the registration process.</a:t>
            </a:r>
          </a:p>
          <a:p>
            <a:pPr algn="just"/>
            <a:r>
              <a:rPr lang="en-US" dirty="0">
                <a:latin typeface="Times New Roman" panose="02020603050405020304" pitchFamily="18" charset="0"/>
                <a:cs typeface="Times New Roman" panose="02020603050405020304" pitchFamily="18" charset="0"/>
              </a:rPr>
              <a:t>An invalid entry produces a popup message explaining the error.</a:t>
            </a:r>
          </a:p>
          <a:p>
            <a:pPr algn="just"/>
            <a:r>
              <a:rPr lang="en-US" dirty="0">
                <a:latin typeface="Times New Roman" panose="02020603050405020304" pitchFamily="18" charset="0"/>
                <a:cs typeface="Times New Roman" panose="02020603050405020304" pitchFamily="18" charset="0"/>
              </a:rPr>
              <a:t>The „Cancel‟ button returns to the initial registration page without saving any information.</a:t>
            </a:r>
          </a:p>
          <a:p>
            <a:pPr algn="just"/>
            <a:r>
              <a:rPr lang="en-US" dirty="0">
                <a:latin typeface="Times New Roman" panose="02020603050405020304" pitchFamily="18" charset="0"/>
                <a:cs typeface="Times New Roman" panose="02020603050405020304" pitchFamily="18" charset="0"/>
              </a:rPr>
              <a:t>The „Reset‟ button clears all information from the current form.</a:t>
            </a:r>
          </a:p>
          <a:p>
            <a:pPr algn="just"/>
            <a:endParaRPr lang="en-TZ"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573714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1C0C8-68B5-4DEC-BC68-473BF23371A1}"/>
              </a:ext>
            </a:extLst>
          </p:cNvPr>
          <p:cNvSpPr>
            <a:spLocks noGrp="1"/>
          </p:cNvSpPr>
          <p:nvPr>
            <p:ph type="title"/>
          </p:nvPr>
        </p:nvSpPr>
        <p:spPr>
          <a:xfrm>
            <a:off x="1371600" y="685800"/>
            <a:ext cx="9601200" cy="1033818"/>
          </a:xfrm>
        </p:spPr>
        <p:txBody>
          <a:bodyPr>
            <a:normAutofit fontScale="90000"/>
          </a:bodyPr>
          <a:lstStyle/>
          <a:p>
            <a:r>
              <a:rPr lang="en-US" dirty="0">
                <a:latin typeface="Times New Roman" panose="02020603050405020304" pitchFamily="18" charset="0"/>
                <a:cs typeface="Times New Roman" panose="02020603050405020304" pitchFamily="18" charset="0"/>
              </a:rPr>
              <a:t>DOWNLOADING TEMPORAL IMAGES</a:t>
            </a:r>
            <a:endParaRPr lang="en-TZ" dirty="0"/>
          </a:p>
        </p:txBody>
      </p:sp>
      <p:sp>
        <p:nvSpPr>
          <p:cNvPr id="3" name="Content Placeholder 2">
            <a:extLst>
              <a:ext uri="{FF2B5EF4-FFF2-40B4-BE49-F238E27FC236}">
                <a16:creationId xmlns:a16="http://schemas.microsoft.com/office/drawing/2014/main" id="{0BC78DFE-75B6-4E61-973B-03799ADECD4E}"/>
              </a:ext>
            </a:extLst>
          </p:cNvPr>
          <p:cNvSpPr>
            <a:spLocks noGrp="1"/>
          </p:cNvSpPr>
          <p:nvPr>
            <p:ph idx="1"/>
          </p:nvPr>
        </p:nvSpPr>
        <p:spPr>
          <a:xfrm>
            <a:off x="1371600" y="1719618"/>
            <a:ext cx="9601200" cy="4147782"/>
          </a:xfrm>
        </p:spPr>
        <p:txBody>
          <a:bodyPr>
            <a:normAutofit/>
          </a:bodyPr>
          <a:lstStyle/>
          <a:p>
            <a:pPr algn="just"/>
            <a:r>
              <a:rPr lang="en-US" dirty="0">
                <a:latin typeface="Times New Roman" panose="02020603050405020304" pitchFamily="18" charset="0"/>
                <a:cs typeface="Times New Roman" panose="02020603050405020304" pitchFamily="18" charset="0"/>
              </a:rPr>
              <a:t>The Registration process  requires users to create a username and password, select a secret question, and type a secret answer. Once registered with </a:t>
            </a:r>
            <a:r>
              <a:rPr lang="en-US" dirty="0" err="1">
                <a:latin typeface="Times New Roman" panose="02020603050405020304" pitchFamily="18" charset="0"/>
                <a:cs typeface="Times New Roman" panose="02020603050405020304" pitchFamily="18" charset="0"/>
              </a:rPr>
              <a:t>EarthExplorer</a:t>
            </a:r>
            <a:r>
              <a:rPr lang="en-US" dirty="0">
                <a:latin typeface="Times New Roman" panose="02020603050405020304" pitchFamily="18" charset="0"/>
                <a:cs typeface="Times New Roman" panose="02020603050405020304" pitchFamily="18" charset="0"/>
              </a:rPr>
              <a:t>, only the „Login‟ process is required.</a:t>
            </a:r>
          </a:p>
          <a:p>
            <a:pPr algn="just"/>
            <a:r>
              <a:rPr lang="en-US" dirty="0">
                <a:latin typeface="Times New Roman" panose="02020603050405020304" pitchFamily="18" charset="0"/>
                <a:cs typeface="Times New Roman" panose="02020603050405020304" pitchFamily="18" charset="0"/>
              </a:rPr>
              <a:t>To register, select the „Register‟ menu item from </a:t>
            </a:r>
            <a:r>
              <a:rPr lang="en-US" dirty="0" err="1">
                <a:latin typeface="Times New Roman" panose="02020603050405020304" pitchFamily="18" charset="0"/>
                <a:cs typeface="Times New Roman" panose="02020603050405020304" pitchFamily="18" charset="0"/>
              </a:rPr>
              <a:t>EarthExplorer</a:t>
            </a:r>
            <a:r>
              <a:rPr lang="en-US" dirty="0">
                <a:latin typeface="Times New Roman" panose="02020603050405020304" pitchFamily="18" charset="0"/>
                <a:cs typeface="Times New Roman" panose="02020603050405020304" pitchFamily="18" charset="0"/>
              </a:rPr>
              <a:t> menu.</a:t>
            </a:r>
          </a:p>
          <a:p>
            <a:pPr algn="just"/>
            <a:endParaRPr lang="en-US" dirty="0">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CC49DB12-13F3-4206-A03B-1944607F137D}"/>
              </a:ext>
            </a:extLst>
          </p:cNvPr>
          <p:cNvPicPr>
            <a:picLocks noChangeAspect="1"/>
          </p:cNvPicPr>
          <p:nvPr/>
        </p:nvPicPr>
        <p:blipFill>
          <a:blip r:embed="rId2"/>
          <a:stretch>
            <a:fillRect/>
          </a:stretch>
        </p:blipFill>
        <p:spPr>
          <a:xfrm>
            <a:off x="1485256" y="3429000"/>
            <a:ext cx="9221487" cy="2629267"/>
          </a:xfrm>
          <a:prstGeom prst="rect">
            <a:avLst/>
          </a:prstGeom>
        </p:spPr>
      </p:pic>
    </p:spTree>
    <p:extLst>
      <p:ext uri="{BB962C8B-B14F-4D97-AF65-F5344CB8AC3E}">
        <p14:creationId xmlns:p14="http://schemas.microsoft.com/office/powerpoint/2010/main" val="12394937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69903-1659-4C92-8E50-A8B055816B7B}"/>
              </a:ext>
            </a:extLst>
          </p:cNvPr>
          <p:cNvSpPr>
            <a:spLocks noGrp="1"/>
          </p:cNvSpPr>
          <p:nvPr>
            <p:ph type="title"/>
          </p:nvPr>
        </p:nvSpPr>
        <p:spPr/>
        <p:txBody>
          <a:bodyPr>
            <a:normAutofit fontScale="90000"/>
          </a:bodyPr>
          <a:lstStyle/>
          <a:p>
            <a:r>
              <a:rPr lang="en-US" sz="5400" dirty="0">
                <a:latin typeface="Times New Roman" panose="02020603050405020304" pitchFamily="18" charset="0"/>
                <a:cs typeface="Times New Roman" panose="02020603050405020304" pitchFamily="18" charset="0"/>
              </a:rPr>
              <a:t>1 Registration of primary information</a:t>
            </a:r>
            <a:endParaRPr lang="en-TZ" sz="5400" dirty="0">
              <a:latin typeface="Times New Roman" panose="02020603050405020304" pitchFamily="18" charset="0"/>
              <a:cs typeface="Times New Roman" panose="02020603050405020304" pitchFamily="18" charset="0"/>
            </a:endParaRPr>
          </a:p>
        </p:txBody>
      </p:sp>
      <p:pic>
        <p:nvPicPr>
          <p:cNvPr id="4" name="Content Placeholder 3">
            <a:extLst>
              <a:ext uri="{FF2B5EF4-FFF2-40B4-BE49-F238E27FC236}">
                <a16:creationId xmlns:a16="http://schemas.microsoft.com/office/drawing/2014/main" id="{717D9CA1-38DA-4722-8DD5-D390A46C9E65}"/>
              </a:ext>
            </a:extLst>
          </p:cNvPr>
          <p:cNvPicPr>
            <a:picLocks noGrp="1" noChangeAspect="1"/>
          </p:cNvPicPr>
          <p:nvPr>
            <p:ph idx="1"/>
          </p:nvPr>
        </p:nvPicPr>
        <p:blipFill>
          <a:blip r:embed="rId2"/>
          <a:stretch>
            <a:fillRect/>
          </a:stretch>
        </p:blipFill>
        <p:spPr>
          <a:xfrm>
            <a:off x="1514902" y="2188760"/>
            <a:ext cx="9601200" cy="4000500"/>
          </a:xfrm>
          <a:prstGeom prst="rect">
            <a:avLst/>
          </a:prstGeom>
        </p:spPr>
      </p:pic>
    </p:spTree>
    <p:extLst>
      <p:ext uri="{BB962C8B-B14F-4D97-AF65-F5344CB8AC3E}">
        <p14:creationId xmlns:p14="http://schemas.microsoft.com/office/powerpoint/2010/main" val="10945887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69903-1659-4C92-8E50-A8B055816B7B}"/>
              </a:ext>
            </a:extLst>
          </p:cNvPr>
          <p:cNvSpPr>
            <a:spLocks noGrp="1"/>
          </p:cNvSpPr>
          <p:nvPr>
            <p:ph type="title"/>
          </p:nvPr>
        </p:nvSpPr>
        <p:spPr/>
        <p:txBody>
          <a:bodyPr>
            <a:normAutofit fontScale="90000"/>
          </a:bodyPr>
          <a:lstStyle/>
          <a:p>
            <a:r>
              <a:rPr lang="en-US" sz="5400" dirty="0">
                <a:latin typeface="Times New Roman" panose="02020603050405020304" pitchFamily="18" charset="0"/>
                <a:cs typeface="Times New Roman" panose="02020603050405020304" pitchFamily="18" charset="0"/>
              </a:rPr>
              <a:t>Registration of primary information</a:t>
            </a:r>
            <a:endParaRPr lang="en-TZ" sz="54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5F8AC734-7002-4E0F-800A-E1FC678B5634}"/>
              </a:ext>
            </a:extLst>
          </p:cNvPr>
          <p:cNvSpPr>
            <a:spLocks noGrp="1"/>
          </p:cNvSpPr>
          <p:nvPr>
            <p:ph idx="1"/>
          </p:nvPr>
        </p:nvSpPr>
        <p:spPr/>
        <p:txBody>
          <a:bodyPr>
            <a:normAutofit/>
          </a:bodyPr>
          <a:lstStyle/>
          <a:p>
            <a:pPr algn="just"/>
            <a:r>
              <a:rPr lang="en-US" dirty="0">
                <a:latin typeface="Times New Roman" panose="02020603050405020304" pitchFamily="18" charset="0"/>
                <a:cs typeface="Times New Roman" panose="02020603050405020304" pitchFamily="18" charset="0"/>
              </a:rPr>
              <a:t>The Registration Login page (above figure) requires users to type the following values:</a:t>
            </a:r>
          </a:p>
          <a:p>
            <a:pPr algn="just"/>
            <a:r>
              <a:rPr lang="en-US" dirty="0">
                <a:latin typeface="Times New Roman" panose="02020603050405020304" pitchFamily="18" charset="0"/>
                <a:cs typeface="Times New Roman" panose="02020603050405020304" pitchFamily="18" charset="0"/>
              </a:rPr>
              <a:t>Username (Required) – Type preferred username.</a:t>
            </a:r>
          </a:p>
          <a:p>
            <a:pPr algn="just"/>
            <a:r>
              <a:rPr lang="en-US" dirty="0">
                <a:latin typeface="Times New Roman" panose="02020603050405020304" pitchFamily="18" charset="0"/>
                <a:cs typeface="Times New Roman" panose="02020603050405020304" pitchFamily="18" charset="0"/>
              </a:rPr>
              <a:t>Password (Required) – Type a password. The password must be between 8 and 16 characters long and contain at least one alphabetic character and one numeric character.</a:t>
            </a:r>
          </a:p>
          <a:p>
            <a:pPr algn="just"/>
            <a:r>
              <a:rPr lang="en-US" dirty="0">
                <a:latin typeface="Times New Roman" panose="02020603050405020304" pitchFamily="18" charset="0"/>
                <a:cs typeface="Times New Roman" panose="02020603050405020304" pitchFamily="18" charset="0"/>
              </a:rPr>
              <a:t>Confirm Password (Required) – Type the password entered in the previous password field.</a:t>
            </a:r>
          </a:p>
          <a:p>
            <a:pPr algn="just"/>
            <a:r>
              <a:rPr lang="en-US" dirty="0">
                <a:latin typeface="Times New Roman" panose="02020603050405020304" pitchFamily="18" charset="0"/>
                <a:cs typeface="Times New Roman" panose="02020603050405020304" pitchFamily="18" charset="0"/>
              </a:rPr>
              <a:t> Cancel – Returns to the initial registration page without saving any information</a:t>
            </a:r>
          </a:p>
          <a:p>
            <a:pPr algn="just"/>
            <a:r>
              <a:rPr lang="en-US" dirty="0">
                <a:latin typeface="Times New Roman" panose="02020603050405020304" pitchFamily="18" charset="0"/>
                <a:cs typeface="Times New Roman" panose="02020603050405020304" pitchFamily="18" charset="0"/>
              </a:rPr>
              <a:t> Continue – Performs a check; if the values entered are valid, the information is saved and you advance to the User Affiliation/Data Usage form.</a:t>
            </a:r>
            <a:endParaRPr lang="en-TZ"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935622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69903-1659-4C92-8E50-A8B055816B7B}"/>
              </a:ext>
            </a:extLst>
          </p:cNvPr>
          <p:cNvSpPr>
            <a:spLocks noGrp="1"/>
          </p:cNvSpPr>
          <p:nvPr>
            <p:ph type="title"/>
          </p:nvPr>
        </p:nvSpPr>
        <p:spPr>
          <a:xfrm>
            <a:off x="1371600" y="685800"/>
            <a:ext cx="4368018" cy="1485900"/>
          </a:xfrm>
        </p:spPr>
        <p:txBody>
          <a:bodyPr>
            <a:normAutofit fontScale="90000"/>
          </a:bodyPr>
          <a:lstStyle/>
          <a:p>
            <a:r>
              <a:rPr lang="en-US" sz="5400" dirty="0">
                <a:latin typeface="Times New Roman" panose="02020603050405020304" pitchFamily="18" charset="0"/>
                <a:cs typeface="Times New Roman" panose="02020603050405020304" pitchFamily="18" charset="0"/>
              </a:rPr>
              <a:t>2 Fill data usage information</a:t>
            </a:r>
            <a:endParaRPr lang="en-TZ" sz="54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5F8AC734-7002-4E0F-800A-E1FC678B5634}"/>
              </a:ext>
            </a:extLst>
          </p:cNvPr>
          <p:cNvSpPr>
            <a:spLocks noGrp="1"/>
          </p:cNvSpPr>
          <p:nvPr>
            <p:ph idx="1"/>
          </p:nvPr>
        </p:nvSpPr>
        <p:spPr>
          <a:xfrm>
            <a:off x="1480625" y="2171700"/>
            <a:ext cx="4258993" cy="3581400"/>
          </a:xfrm>
        </p:spPr>
        <p:txBody>
          <a:bodyPr>
            <a:normAutofit fontScale="92500"/>
          </a:bodyPr>
          <a:lstStyle/>
          <a:p>
            <a:pPr algn="just"/>
            <a:r>
              <a:rPr lang="en-US" dirty="0">
                <a:latin typeface="Times New Roman" panose="02020603050405020304" pitchFamily="18" charset="0"/>
                <a:cs typeface="Times New Roman" panose="02020603050405020304" pitchFamily="18" charset="0"/>
              </a:rPr>
              <a:t>Fill the User Affiliation/Data Usage Information </a:t>
            </a:r>
          </a:p>
          <a:p>
            <a:pPr algn="just"/>
            <a:r>
              <a:rPr lang="en-US" dirty="0">
                <a:latin typeface="Times New Roman" panose="02020603050405020304" pitchFamily="18" charset="0"/>
                <a:cs typeface="Times New Roman" panose="02020603050405020304" pitchFamily="18" charset="0"/>
              </a:rPr>
              <a:t>The User Affiliation/Data Usage Information page  allows users to enter affiliation and identify uses of the data. This information is used to gather statistics on data applications and types of organizations using remotely-sensed data.</a:t>
            </a:r>
          </a:p>
          <a:p>
            <a:pPr algn="just"/>
            <a:endParaRPr lang="en-U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Observe the diagram on the right side</a:t>
            </a:r>
            <a:endParaRPr lang="en-TZ"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0893C31F-997D-4A42-8576-F59B906F5F27}"/>
              </a:ext>
            </a:extLst>
          </p:cNvPr>
          <p:cNvPicPr>
            <a:picLocks noChangeAspect="1"/>
          </p:cNvPicPr>
          <p:nvPr/>
        </p:nvPicPr>
        <p:blipFill>
          <a:blip r:embed="rId2"/>
          <a:stretch>
            <a:fillRect/>
          </a:stretch>
        </p:blipFill>
        <p:spPr>
          <a:xfrm>
            <a:off x="6452384" y="0"/>
            <a:ext cx="5547358" cy="6858000"/>
          </a:xfrm>
          <a:prstGeom prst="rect">
            <a:avLst/>
          </a:prstGeom>
        </p:spPr>
      </p:pic>
    </p:spTree>
    <p:extLst>
      <p:ext uri="{BB962C8B-B14F-4D97-AF65-F5344CB8AC3E}">
        <p14:creationId xmlns:p14="http://schemas.microsoft.com/office/powerpoint/2010/main" val="23272110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91F631-80C5-423A-AE2B-9A6D30386452}"/>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the User Affiliation/Data Usage Information</a:t>
            </a:r>
            <a:endParaRPr lang="en-TZ" dirty="0"/>
          </a:p>
        </p:txBody>
      </p:sp>
      <p:sp>
        <p:nvSpPr>
          <p:cNvPr id="3" name="Content Placeholder 2">
            <a:extLst>
              <a:ext uri="{FF2B5EF4-FFF2-40B4-BE49-F238E27FC236}">
                <a16:creationId xmlns:a16="http://schemas.microsoft.com/office/drawing/2014/main" id="{662F82DE-B421-48DB-9463-32B7EC4A7275}"/>
              </a:ext>
            </a:extLst>
          </p:cNvPr>
          <p:cNvSpPr>
            <a:spLocks noGrp="1"/>
          </p:cNvSpPr>
          <p:nvPr>
            <p:ph idx="1"/>
          </p:nvPr>
        </p:nvSpPr>
        <p:spPr/>
        <p:txBody>
          <a:bodyPr/>
          <a:lstStyle/>
          <a:p>
            <a:pPr algn="just"/>
            <a:r>
              <a:rPr lang="en-US" dirty="0">
                <a:latin typeface="Times New Roman" panose="02020603050405020304" pitchFamily="18" charset="0"/>
                <a:cs typeface="Times New Roman" panose="02020603050405020304" pitchFamily="18" charset="0"/>
              </a:rPr>
              <a:t>The USGS uses this information to determine data usage trends, which provide target specific user groups.</a:t>
            </a:r>
          </a:p>
          <a:p>
            <a:pPr marL="0" indent="0" algn="just">
              <a:buNone/>
            </a:pPr>
            <a:r>
              <a:rPr lang="en-US" dirty="0">
                <a:latin typeface="Times New Roman" panose="02020603050405020304" pitchFamily="18" charset="0"/>
                <a:cs typeface="Times New Roman" panose="02020603050405020304" pitchFamily="18" charset="0"/>
              </a:rPr>
              <a:t>The User Affiliate/Data Usage page requires users to type the following values</a:t>
            </a:r>
          </a:p>
          <a:p>
            <a:pPr algn="just"/>
            <a:r>
              <a:rPr lang="en-US" dirty="0">
                <a:latin typeface="Times New Roman" panose="02020603050405020304" pitchFamily="18" charset="0"/>
                <a:cs typeface="Times New Roman" panose="02020603050405020304" pitchFamily="18" charset="0"/>
              </a:rPr>
              <a:t>*Sector: Indicates the organization affiliation (Required)</a:t>
            </a:r>
          </a:p>
          <a:p>
            <a:pPr algn="just"/>
            <a:r>
              <a:rPr lang="en-US" dirty="0">
                <a:latin typeface="Times New Roman" panose="02020603050405020304" pitchFamily="18" charset="0"/>
                <a:cs typeface="Times New Roman" panose="02020603050405020304" pitchFamily="18" charset="0"/>
              </a:rPr>
              <a:t>Additional Department/Agency: Based on the value selected above, additional information may be required, such as:</a:t>
            </a:r>
          </a:p>
          <a:p>
            <a:pPr marL="987552" lvl="2" indent="0" algn="just">
              <a:buNone/>
            </a:pPr>
            <a:r>
              <a:rPr lang="en-US" dirty="0">
                <a:latin typeface="Times New Roman" panose="02020603050405020304" pitchFamily="18" charset="0"/>
                <a:cs typeface="Times New Roman" panose="02020603050405020304" pitchFamily="18" charset="0"/>
              </a:rPr>
              <a:t>Department (Required)</a:t>
            </a:r>
          </a:p>
          <a:p>
            <a:pPr marL="987552" lvl="2" indent="0" algn="just">
              <a:buNone/>
            </a:pPr>
            <a:r>
              <a:rPr lang="en-US" dirty="0">
                <a:latin typeface="Times New Roman" panose="02020603050405020304" pitchFamily="18" charset="0"/>
                <a:cs typeface="Times New Roman" panose="02020603050405020304" pitchFamily="18" charset="0"/>
              </a:rPr>
              <a:t>Agency (Required)</a:t>
            </a:r>
          </a:p>
          <a:p>
            <a:pPr algn="just"/>
            <a:endParaRPr lang="en-TZ"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618824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41A68E-1543-4E3E-A405-264E673C4454}"/>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the User Affiliation/Data Usage Information</a:t>
            </a:r>
            <a:endParaRPr lang="en-TZ" dirty="0"/>
          </a:p>
        </p:txBody>
      </p:sp>
      <p:sp>
        <p:nvSpPr>
          <p:cNvPr id="3" name="Content Placeholder 2">
            <a:extLst>
              <a:ext uri="{FF2B5EF4-FFF2-40B4-BE49-F238E27FC236}">
                <a16:creationId xmlns:a16="http://schemas.microsoft.com/office/drawing/2014/main" id="{E2C94872-9491-4D86-BE70-6543CA2CEEB6}"/>
              </a:ext>
            </a:extLst>
          </p:cNvPr>
          <p:cNvSpPr>
            <a:spLocks noGrp="1"/>
          </p:cNvSpPr>
          <p:nvPr>
            <p:ph idx="1"/>
          </p:nvPr>
        </p:nvSpPr>
        <p:spPr/>
        <p:txBody>
          <a:bodyPr/>
          <a:lstStyle/>
          <a:p>
            <a:pPr algn="just"/>
            <a:r>
              <a:rPr lang="en-US" dirty="0">
                <a:latin typeface="Times New Roman" panose="02020603050405020304" pitchFamily="18" charset="0"/>
                <a:cs typeface="Times New Roman" panose="02020603050405020304" pitchFamily="18" charset="0"/>
              </a:rPr>
              <a:t>User of remotely sensed data: *Which of the following characterizes you as a user of remotely sensed data from USGS? Select the characteristic that identifies your role as a user of remote sensed data. (Required)</a:t>
            </a:r>
          </a:p>
          <a:p>
            <a:pPr algn="just"/>
            <a:r>
              <a:rPr lang="en-US" dirty="0">
                <a:latin typeface="Times New Roman" panose="02020603050405020304" pitchFamily="18" charset="0"/>
                <a:cs typeface="Times New Roman" panose="02020603050405020304" pitchFamily="18" charset="0"/>
              </a:rPr>
              <a:t>Data Use: Does your work use remotely sensed data from the USGS (Y/N) (Required)? If yes, select the operational percentage that identifies the percentage used for operational support.</a:t>
            </a:r>
          </a:p>
          <a:p>
            <a:pPr algn="just"/>
            <a:r>
              <a:rPr lang="en-US" dirty="0">
                <a:latin typeface="Times New Roman" panose="02020603050405020304" pitchFamily="18" charset="0"/>
                <a:cs typeface="Times New Roman" panose="02020603050405020304" pitchFamily="18" charset="0"/>
              </a:rPr>
              <a:t>*Primary application: Select the primary application for which you have used remotely sensed data from the USGS in the past year. Select one (1) item from the drop down item box. (Required)</a:t>
            </a:r>
            <a:endParaRPr lang="en-TZ"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62601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0218A-DB62-4993-B491-83A7B958F903}"/>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the User Affiliation/Data Usage Information</a:t>
            </a:r>
            <a:endParaRPr lang="en-TZ" dirty="0"/>
          </a:p>
        </p:txBody>
      </p:sp>
      <p:sp>
        <p:nvSpPr>
          <p:cNvPr id="3" name="Content Placeholder 2">
            <a:extLst>
              <a:ext uri="{FF2B5EF4-FFF2-40B4-BE49-F238E27FC236}">
                <a16:creationId xmlns:a16="http://schemas.microsoft.com/office/drawing/2014/main" id="{67A43856-AFE5-4628-836B-D6EA756DEB0D}"/>
              </a:ext>
            </a:extLst>
          </p:cNvPr>
          <p:cNvSpPr>
            <a:spLocks noGrp="1"/>
          </p:cNvSpPr>
          <p:nvPr>
            <p:ph idx="1"/>
          </p:nvPr>
        </p:nvSpPr>
        <p:spPr/>
        <p:txBody>
          <a:bodyPr>
            <a:normAutofit fontScale="85000" lnSpcReduction="10000"/>
          </a:bodyPr>
          <a:lstStyle/>
          <a:p>
            <a:pPr algn="just"/>
            <a:r>
              <a:rPr lang="en-US" dirty="0">
                <a:latin typeface="Times New Roman" panose="02020603050405020304" pitchFamily="18" charset="0"/>
                <a:cs typeface="Times New Roman" panose="02020603050405020304" pitchFamily="18" charset="0"/>
              </a:rPr>
              <a:t>Secondary use of data: In addition to the primary application, in what other areas have you used remotely sensed data from USGS in the past year? (Please check all that </a:t>
            </a:r>
            <a:r>
              <a:rPr lang="en-US" dirty="0" err="1">
                <a:latin typeface="Times New Roman" panose="02020603050405020304" pitchFamily="18" charset="0"/>
                <a:cs typeface="Times New Roman" panose="02020603050405020304" pitchFamily="18" charset="0"/>
              </a:rPr>
              <a:t>appPage</a:t>
            </a:r>
            <a:r>
              <a:rPr lang="en-US" dirty="0">
                <a:latin typeface="Times New Roman" panose="02020603050405020304" pitchFamily="18" charset="0"/>
                <a:cs typeface="Times New Roman" panose="02020603050405020304" pitchFamily="18" charset="0"/>
              </a:rPr>
              <a:t>: 15</a:t>
            </a:r>
          </a:p>
          <a:p>
            <a:pPr algn="just"/>
            <a:r>
              <a:rPr lang="en-US" dirty="0">
                <a:latin typeface="Times New Roman" panose="02020603050405020304" pitchFamily="18" charset="0"/>
                <a:cs typeface="Times New Roman" panose="02020603050405020304" pitchFamily="18" charset="0"/>
              </a:rPr>
              <a:t>Other Application – If none of the secondary values match, enter the other application(s) of the data.</a:t>
            </a:r>
          </a:p>
          <a:p>
            <a:pPr algn="just"/>
            <a:r>
              <a:rPr lang="en-US" dirty="0">
                <a:latin typeface="Times New Roman" panose="02020603050405020304" pitchFamily="18" charset="0"/>
                <a:cs typeface="Times New Roman" panose="02020603050405020304" pitchFamily="18" charset="0"/>
              </a:rPr>
              <a:t>*Distribution characteristics: Over the next year, approximately how much of the remotely sensed data you acquire from USGS will you distribute to others to use as opposed to using it yourself? (Please select only one answer.) (Required)</a:t>
            </a:r>
          </a:p>
          <a:p>
            <a:pPr algn="just"/>
            <a:r>
              <a:rPr lang="en-US" dirty="0">
                <a:latin typeface="Times New Roman" panose="02020603050405020304" pitchFamily="18" charset="0"/>
                <a:cs typeface="Times New Roman" panose="02020603050405020304" pitchFamily="18" charset="0"/>
              </a:rPr>
              <a:t> *Importance of free and open access to data: Over the next year, how important will free and open access to remotely sensed data from USGS be to conducting your work? (Please select only one answer.) (Required)</a:t>
            </a:r>
          </a:p>
          <a:p>
            <a:pPr algn="just"/>
            <a:r>
              <a:rPr lang="en-US" dirty="0">
                <a:latin typeface="Times New Roman" panose="02020603050405020304" pitchFamily="18" charset="0"/>
                <a:cs typeface="Times New Roman" panose="02020603050405020304" pitchFamily="18" charset="0"/>
              </a:rPr>
              <a:t>Cancel – Returns to the initial login page without saving any information.</a:t>
            </a:r>
          </a:p>
          <a:p>
            <a:pPr algn="just"/>
            <a:r>
              <a:rPr lang="en-US" dirty="0">
                <a:latin typeface="Times New Roman" panose="02020603050405020304" pitchFamily="18" charset="0"/>
                <a:cs typeface="Times New Roman" panose="02020603050405020304" pitchFamily="18" charset="0"/>
              </a:rPr>
              <a:t>Continue – Performs validation of the information entered; if the values entered are valid, the information is saved and you advance to the User Affiliation/Data Usage form.ly.) (Required)</a:t>
            </a:r>
            <a:endParaRPr lang="en-TZ"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910914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AFF064-39BC-48EB-BA56-E83F93A187CE}"/>
              </a:ext>
            </a:extLst>
          </p:cNvPr>
          <p:cNvSpPr>
            <a:spLocks noGrp="1"/>
          </p:cNvSpPr>
          <p:nvPr>
            <p:ph type="title"/>
          </p:nvPr>
        </p:nvSpPr>
        <p:spPr>
          <a:xfrm>
            <a:off x="1371600" y="685800"/>
            <a:ext cx="9601200" cy="1156648"/>
          </a:xfrm>
        </p:spPr>
        <p:txBody>
          <a:bodyPr>
            <a:noAutofit/>
          </a:bodyPr>
          <a:lstStyle/>
          <a:p>
            <a:r>
              <a:rPr lang="en-US" dirty="0">
                <a:latin typeface="Times New Roman" panose="02020603050405020304" pitchFamily="18" charset="0"/>
                <a:cs typeface="Times New Roman" panose="02020603050405020304" pitchFamily="18" charset="0"/>
              </a:rPr>
              <a:t>MEANING OF CHANGE DETECTION</a:t>
            </a:r>
            <a:endParaRPr lang="en-TZ"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4EB43337-448E-4B5D-BA85-33F089E509B6}"/>
              </a:ext>
            </a:extLst>
          </p:cNvPr>
          <p:cNvSpPr>
            <a:spLocks noGrp="1"/>
          </p:cNvSpPr>
          <p:nvPr>
            <p:ph idx="1"/>
          </p:nvPr>
        </p:nvSpPr>
        <p:spPr>
          <a:xfrm>
            <a:off x="1371600" y="2060812"/>
            <a:ext cx="9956042" cy="4544704"/>
          </a:xfrm>
        </p:spPr>
        <p:txBody>
          <a:bodyPr>
            <a:noAutofit/>
          </a:bodyPr>
          <a:lstStyle/>
          <a:p>
            <a:pPr marL="0" indent="0" algn="just">
              <a:buNone/>
            </a:pPr>
            <a:r>
              <a:rPr lang="en-US" sz="2100" b="1" dirty="0">
                <a:latin typeface="Times New Roman" panose="02020603050405020304" pitchFamily="18" charset="0"/>
                <a:cs typeface="Times New Roman" panose="02020603050405020304" pitchFamily="18" charset="0"/>
              </a:rPr>
              <a:t>change detection </a:t>
            </a:r>
            <a:r>
              <a:rPr lang="en-US" sz="2100" dirty="0">
                <a:latin typeface="Times New Roman" panose="02020603050405020304" pitchFamily="18" charset="0"/>
                <a:cs typeface="Times New Roman" panose="02020603050405020304" pitchFamily="18" charset="0"/>
              </a:rPr>
              <a:t>for geographical information systems is a process that measures how the attributes of a particular area have changed between two or more time periods</a:t>
            </a:r>
          </a:p>
          <a:p>
            <a:pPr marL="0" indent="0" algn="just">
              <a:buNone/>
            </a:pPr>
            <a:endParaRPr lang="en-US" sz="2100" dirty="0">
              <a:latin typeface="Times New Roman" panose="02020603050405020304" pitchFamily="18" charset="0"/>
              <a:cs typeface="Times New Roman" panose="02020603050405020304" pitchFamily="18" charset="0"/>
            </a:endParaRPr>
          </a:p>
          <a:p>
            <a:pPr marL="0" indent="0" algn="just">
              <a:buNone/>
            </a:pPr>
            <a:endParaRPr lang="en-US" sz="2100" dirty="0">
              <a:latin typeface="Times New Roman" panose="02020603050405020304" pitchFamily="18" charset="0"/>
              <a:cs typeface="Times New Roman" panose="02020603050405020304" pitchFamily="18" charset="0"/>
            </a:endParaRPr>
          </a:p>
          <a:p>
            <a:pPr marL="0" indent="0" algn="just">
              <a:buNone/>
            </a:pPr>
            <a:r>
              <a:rPr lang="en-US" sz="2100" dirty="0">
                <a:latin typeface="Times New Roman" panose="02020603050405020304" pitchFamily="18" charset="0"/>
                <a:cs typeface="Times New Roman" panose="02020603050405020304" pitchFamily="18" charset="0"/>
              </a:rPr>
              <a:t>When you are thinking about change detection just think about your home, the fist time you enter in your home it was empty, but when you start living there, you added furniture, may be after two weeks you added a television, after another two weeks you added a piano and so many things.</a:t>
            </a:r>
          </a:p>
          <a:p>
            <a:pPr marL="0" indent="0" algn="just">
              <a:buNone/>
            </a:pPr>
            <a:endParaRPr lang="en-TZ" sz="21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053769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0218A-DB62-4993-B491-83A7B958F903}"/>
              </a:ext>
            </a:extLst>
          </p:cNvPr>
          <p:cNvSpPr>
            <a:spLocks noGrp="1"/>
          </p:cNvSpPr>
          <p:nvPr>
            <p:ph type="title"/>
          </p:nvPr>
        </p:nvSpPr>
        <p:spPr/>
        <p:txBody>
          <a:bodyPr>
            <a:normAutofit/>
          </a:bodyPr>
          <a:lstStyle/>
          <a:p>
            <a:r>
              <a:rPr lang="en-US" sz="6000" dirty="0">
                <a:latin typeface="Times New Roman" panose="02020603050405020304" pitchFamily="18" charset="0"/>
                <a:cs typeface="Times New Roman" panose="02020603050405020304" pitchFamily="18" charset="0"/>
              </a:rPr>
              <a:t>3 fill the address information</a:t>
            </a:r>
            <a:endParaRPr lang="en-TZ" sz="60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67A43856-AFE5-4628-836B-D6EA756DEB0D}"/>
              </a:ext>
            </a:extLst>
          </p:cNvPr>
          <p:cNvSpPr>
            <a:spLocks noGrp="1"/>
          </p:cNvSpPr>
          <p:nvPr>
            <p:ph idx="1"/>
          </p:nvPr>
        </p:nvSpPr>
        <p:spPr/>
        <p:txBody>
          <a:bodyPr/>
          <a:lstStyle/>
          <a:p>
            <a:pPr algn="just"/>
            <a:r>
              <a:rPr lang="en-US" dirty="0"/>
              <a:t>Type the address information in the Address page. The address information is used only for contact information; however, some data products require shipping information to deliver products. Address information is not shared with any commercial or other government agencies. Please refer to the USGS/DOI Privacy Policy concerning how this information is used.</a:t>
            </a:r>
            <a:endParaRPr lang="en-TZ" dirty="0"/>
          </a:p>
        </p:txBody>
      </p:sp>
    </p:spTree>
    <p:extLst>
      <p:ext uri="{BB962C8B-B14F-4D97-AF65-F5344CB8AC3E}">
        <p14:creationId xmlns:p14="http://schemas.microsoft.com/office/powerpoint/2010/main" val="22253758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0218A-DB62-4993-B491-83A7B958F903}"/>
              </a:ext>
            </a:extLst>
          </p:cNvPr>
          <p:cNvSpPr>
            <a:spLocks noGrp="1"/>
          </p:cNvSpPr>
          <p:nvPr>
            <p:ph type="title"/>
          </p:nvPr>
        </p:nvSpPr>
        <p:spPr/>
        <p:txBody>
          <a:bodyPr>
            <a:normAutofit/>
          </a:bodyPr>
          <a:lstStyle/>
          <a:p>
            <a:r>
              <a:rPr lang="en-US" sz="6000" dirty="0">
                <a:latin typeface="Times New Roman" panose="02020603050405020304" pitchFamily="18" charset="0"/>
                <a:cs typeface="Times New Roman" panose="02020603050405020304" pitchFamily="18" charset="0"/>
              </a:rPr>
              <a:t>3 fill the address information</a:t>
            </a:r>
            <a:endParaRPr lang="en-TZ" sz="6000" dirty="0"/>
          </a:p>
        </p:txBody>
      </p:sp>
      <p:pic>
        <p:nvPicPr>
          <p:cNvPr id="4" name="Content Placeholder 3">
            <a:extLst>
              <a:ext uri="{FF2B5EF4-FFF2-40B4-BE49-F238E27FC236}">
                <a16:creationId xmlns:a16="http://schemas.microsoft.com/office/drawing/2014/main" id="{0F3E96CF-D6AF-4B49-BE7B-0F8ACEB6DCB5}"/>
              </a:ext>
            </a:extLst>
          </p:cNvPr>
          <p:cNvPicPr>
            <a:picLocks noGrp="1" noChangeAspect="1"/>
          </p:cNvPicPr>
          <p:nvPr>
            <p:ph idx="1"/>
          </p:nvPr>
        </p:nvPicPr>
        <p:blipFill>
          <a:blip r:embed="rId2"/>
          <a:stretch>
            <a:fillRect/>
          </a:stretch>
        </p:blipFill>
        <p:spPr>
          <a:xfrm>
            <a:off x="1371600" y="2236965"/>
            <a:ext cx="9601200" cy="3630435"/>
          </a:xfrm>
          <a:prstGeom prst="rect">
            <a:avLst/>
          </a:prstGeom>
        </p:spPr>
      </p:pic>
    </p:spTree>
    <p:extLst>
      <p:ext uri="{BB962C8B-B14F-4D97-AF65-F5344CB8AC3E}">
        <p14:creationId xmlns:p14="http://schemas.microsoft.com/office/powerpoint/2010/main" val="25625649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6410E-A104-4F42-89B4-6F971484BDF8}"/>
              </a:ext>
            </a:extLst>
          </p:cNvPr>
          <p:cNvSpPr>
            <a:spLocks noGrp="1"/>
          </p:cNvSpPr>
          <p:nvPr>
            <p:ph type="title"/>
          </p:nvPr>
        </p:nvSpPr>
        <p:spPr/>
        <p:txBody>
          <a:bodyPr>
            <a:normAutofit/>
          </a:bodyPr>
          <a:lstStyle/>
          <a:p>
            <a:r>
              <a:rPr lang="en-US" sz="6000" dirty="0">
                <a:latin typeface="Times New Roman" panose="02020603050405020304" pitchFamily="18" charset="0"/>
                <a:cs typeface="Times New Roman" panose="02020603050405020304" pitchFamily="18" charset="0"/>
              </a:rPr>
              <a:t>3 fill the address information</a:t>
            </a:r>
            <a:endParaRPr lang="en-TZ" sz="6000" dirty="0"/>
          </a:p>
        </p:txBody>
      </p:sp>
      <p:sp>
        <p:nvSpPr>
          <p:cNvPr id="3" name="Content Placeholder 2">
            <a:extLst>
              <a:ext uri="{FF2B5EF4-FFF2-40B4-BE49-F238E27FC236}">
                <a16:creationId xmlns:a16="http://schemas.microsoft.com/office/drawing/2014/main" id="{5B081554-E632-4229-BE18-143901D0A85B}"/>
              </a:ext>
            </a:extLst>
          </p:cNvPr>
          <p:cNvSpPr>
            <a:spLocks noGrp="1"/>
          </p:cNvSpPr>
          <p:nvPr>
            <p:ph idx="1"/>
          </p:nvPr>
        </p:nvSpPr>
        <p:spPr/>
        <p:txBody>
          <a:bodyPr>
            <a:normAutofit/>
          </a:bodyPr>
          <a:lstStyle/>
          <a:p>
            <a:r>
              <a:rPr lang="en-US" dirty="0"/>
              <a:t>The Address page requires you to type the following values:</a:t>
            </a:r>
          </a:p>
          <a:p>
            <a:r>
              <a:rPr lang="en-US" dirty="0"/>
              <a:t> *First Name (Required) – First name of the user.</a:t>
            </a:r>
          </a:p>
          <a:p>
            <a:r>
              <a:rPr lang="en-US" dirty="0"/>
              <a:t> *Last Name (Required) – Last name of the user.</a:t>
            </a:r>
          </a:p>
          <a:p>
            <a:r>
              <a:rPr lang="en-US" dirty="0"/>
              <a:t> Company/Organization – Affiliated company or organization.</a:t>
            </a:r>
          </a:p>
          <a:p>
            <a:r>
              <a:rPr lang="en-US" dirty="0"/>
              <a:t>*Address 1 (Required) – Address line 1.</a:t>
            </a:r>
          </a:p>
          <a:p>
            <a:r>
              <a:rPr lang="en-US" dirty="0"/>
              <a:t> Address 2 – Address line 2.</a:t>
            </a:r>
          </a:p>
        </p:txBody>
      </p:sp>
    </p:spTree>
    <p:extLst>
      <p:ext uri="{BB962C8B-B14F-4D97-AF65-F5344CB8AC3E}">
        <p14:creationId xmlns:p14="http://schemas.microsoft.com/office/powerpoint/2010/main" val="8459079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6410E-A104-4F42-89B4-6F971484BDF8}"/>
              </a:ext>
            </a:extLst>
          </p:cNvPr>
          <p:cNvSpPr>
            <a:spLocks noGrp="1"/>
          </p:cNvSpPr>
          <p:nvPr>
            <p:ph type="title"/>
          </p:nvPr>
        </p:nvSpPr>
        <p:spPr/>
        <p:txBody>
          <a:bodyPr>
            <a:normAutofit/>
          </a:bodyPr>
          <a:lstStyle/>
          <a:p>
            <a:r>
              <a:rPr lang="en-US" sz="6000" dirty="0">
                <a:latin typeface="Times New Roman" panose="02020603050405020304" pitchFamily="18" charset="0"/>
                <a:cs typeface="Times New Roman" panose="02020603050405020304" pitchFamily="18" charset="0"/>
              </a:rPr>
              <a:t>3 fill the address information</a:t>
            </a:r>
            <a:endParaRPr lang="en-TZ" sz="6000" dirty="0"/>
          </a:p>
        </p:txBody>
      </p:sp>
      <p:sp>
        <p:nvSpPr>
          <p:cNvPr id="3" name="Content Placeholder 2">
            <a:extLst>
              <a:ext uri="{FF2B5EF4-FFF2-40B4-BE49-F238E27FC236}">
                <a16:creationId xmlns:a16="http://schemas.microsoft.com/office/drawing/2014/main" id="{5B081554-E632-4229-BE18-143901D0A85B}"/>
              </a:ext>
            </a:extLst>
          </p:cNvPr>
          <p:cNvSpPr>
            <a:spLocks noGrp="1"/>
          </p:cNvSpPr>
          <p:nvPr>
            <p:ph idx="1"/>
          </p:nvPr>
        </p:nvSpPr>
        <p:spPr/>
        <p:txBody>
          <a:bodyPr/>
          <a:lstStyle/>
          <a:p>
            <a:r>
              <a:rPr lang="en-US" dirty="0"/>
              <a:t>*Country (Required) – Country you are from.</a:t>
            </a:r>
          </a:p>
          <a:p>
            <a:r>
              <a:rPr lang="en-US" dirty="0"/>
              <a:t>*City (Required) – City where you reside.</a:t>
            </a:r>
          </a:p>
          <a:p>
            <a:r>
              <a:rPr lang="en-US" dirty="0"/>
              <a:t>*State/Province (Required) – State/province where you reside.</a:t>
            </a:r>
          </a:p>
          <a:p>
            <a:r>
              <a:rPr lang="en-US" dirty="0"/>
              <a:t>*Zip/Postal Code (Required) – Zip code or postal code.</a:t>
            </a:r>
          </a:p>
          <a:p>
            <a:r>
              <a:rPr lang="en-US" dirty="0"/>
              <a:t>*E-mail (Required) – Email address.</a:t>
            </a:r>
          </a:p>
          <a:p>
            <a:r>
              <a:rPr lang="en-US" dirty="0"/>
              <a:t>Alternative E-mail – Additional email address.</a:t>
            </a:r>
          </a:p>
          <a:p>
            <a:r>
              <a:rPr lang="en-US" dirty="0"/>
              <a:t>*Telephone (Required) – Primary telephone number.</a:t>
            </a:r>
          </a:p>
          <a:p>
            <a:r>
              <a:rPr lang="en-US" dirty="0"/>
              <a:t>Fax – Fax number.</a:t>
            </a:r>
          </a:p>
          <a:p>
            <a:pPr marL="0" indent="0">
              <a:buNone/>
            </a:pPr>
            <a:endParaRPr lang="en-TZ" dirty="0"/>
          </a:p>
        </p:txBody>
      </p:sp>
    </p:spTree>
    <p:extLst>
      <p:ext uri="{BB962C8B-B14F-4D97-AF65-F5344CB8AC3E}">
        <p14:creationId xmlns:p14="http://schemas.microsoft.com/office/powerpoint/2010/main" val="18545671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64C6FF-A61B-46CC-90D0-96826C5E9836}"/>
              </a:ext>
            </a:extLst>
          </p:cNvPr>
          <p:cNvSpPr>
            <a:spLocks noGrp="1"/>
          </p:cNvSpPr>
          <p:nvPr>
            <p:ph type="title"/>
          </p:nvPr>
        </p:nvSpPr>
        <p:spPr/>
        <p:txBody>
          <a:bodyPr>
            <a:normAutofit/>
          </a:bodyPr>
          <a:lstStyle/>
          <a:p>
            <a:r>
              <a:rPr lang="en-US" sz="6000" dirty="0">
                <a:latin typeface="Times New Roman" panose="02020603050405020304" pitchFamily="18" charset="0"/>
                <a:cs typeface="Times New Roman" panose="02020603050405020304" pitchFamily="18" charset="0"/>
              </a:rPr>
              <a:t>4 confirmation </a:t>
            </a:r>
            <a:endParaRPr lang="en-TZ" sz="6000" dirty="0"/>
          </a:p>
        </p:txBody>
      </p:sp>
      <p:sp>
        <p:nvSpPr>
          <p:cNvPr id="3" name="Content Placeholder 2">
            <a:extLst>
              <a:ext uri="{FF2B5EF4-FFF2-40B4-BE49-F238E27FC236}">
                <a16:creationId xmlns:a16="http://schemas.microsoft.com/office/drawing/2014/main" id="{CAA332C2-FF05-4B66-8B45-06E741302C50}"/>
              </a:ext>
            </a:extLst>
          </p:cNvPr>
          <p:cNvSpPr>
            <a:spLocks noGrp="1"/>
          </p:cNvSpPr>
          <p:nvPr>
            <p:ph idx="1"/>
          </p:nvPr>
        </p:nvSpPr>
        <p:spPr/>
        <p:txBody>
          <a:bodyPr/>
          <a:lstStyle/>
          <a:p>
            <a:pPr algn="just"/>
            <a:r>
              <a:rPr lang="en-US" dirty="0"/>
              <a:t>.The Confirmation page (Figure 12) displays after successful registration. Click „Return to the page where I registered‟ to return to the page you started the registration process. After registering for the first time, you are automatically logged in to </a:t>
            </a:r>
            <a:r>
              <a:rPr lang="en-US" dirty="0" err="1"/>
              <a:t>EarthExplorer</a:t>
            </a:r>
            <a:r>
              <a:rPr lang="en-US" dirty="0"/>
              <a:t>.</a:t>
            </a:r>
          </a:p>
          <a:p>
            <a:pPr algn="just"/>
            <a:endParaRPr lang="en-TZ" dirty="0"/>
          </a:p>
        </p:txBody>
      </p:sp>
      <p:pic>
        <p:nvPicPr>
          <p:cNvPr id="4" name="Picture 3">
            <a:extLst>
              <a:ext uri="{FF2B5EF4-FFF2-40B4-BE49-F238E27FC236}">
                <a16:creationId xmlns:a16="http://schemas.microsoft.com/office/drawing/2014/main" id="{0CCAD371-6D3C-4C31-BDA3-8E73DE97790C}"/>
              </a:ext>
            </a:extLst>
          </p:cNvPr>
          <p:cNvPicPr>
            <a:picLocks noChangeAspect="1"/>
          </p:cNvPicPr>
          <p:nvPr/>
        </p:nvPicPr>
        <p:blipFill>
          <a:blip r:embed="rId2"/>
          <a:stretch>
            <a:fillRect/>
          </a:stretch>
        </p:blipFill>
        <p:spPr>
          <a:xfrm>
            <a:off x="1586832" y="3606800"/>
            <a:ext cx="8748076" cy="2743200"/>
          </a:xfrm>
          <a:prstGeom prst="rect">
            <a:avLst/>
          </a:prstGeom>
        </p:spPr>
      </p:pic>
    </p:spTree>
    <p:extLst>
      <p:ext uri="{BB962C8B-B14F-4D97-AF65-F5344CB8AC3E}">
        <p14:creationId xmlns:p14="http://schemas.microsoft.com/office/powerpoint/2010/main" val="707967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6099AF8-AB04-4688-B76D-B0FE24A1440E}"/>
              </a:ext>
            </a:extLst>
          </p:cNvPr>
          <p:cNvSpPr>
            <a:spLocks noGrp="1"/>
          </p:cNvSpPr>
          <p:nvPr>
            <p:ph type="title"/>
          </p:nvPr>
        </p:nvSpPr>
        <p:spPr/>
        <p:txBody>
          <a:bodyPr/>
          <a:lstStyle/>
          <a:p>
            <a:r>
              <a:rPr lang="en-US" dirty="0"/>
              <a:t>End of part 1 wait for part 2</a:t>
            </a:r>
            <a:endParaRPr lang="en-TZ" dirty="0"/>
          </a:p>
        </p:txBody>
      </p:sp>
      <p:sp>
        <p:nvSpPr>
          <p:cNvPr id="5" name="Text Placeholder 4">
            <a:extLst>
              <a:ext uri="{FF2B5EF4-FFF2-40B4-BE49-F238E27FC236}">
                <a16:creationId xmlns:a16="http://schemas.microsoft.com/office/drawing/2014/main" id="{21EAD618-94E4-468A-9C18-16B0D3CE3A31}"/>
              </a:ext>
            </a:extLst>
          </p:cNvPr>
          <p:cNvSpPr>
            <a:spLocks noGrp="1"/>
          </p:cNvSpPr>
          <p:nvPr>
            <p:ph type="body" idx="1"/>
          </p:nvPr>
        </p:nvSpPr>
        <p:spPr>
          <a:xfrm>
            <a:off x="765025" y="3695628"/>
            <a:ext cx="9612971" cy="1143324"/>
          </a:xfrm>
        </p:spPr>
        <p:txBody>
          <a:bodyPr>
            <a:normAutofit fontScale="92500" lnSpcReduction="10000"/>
          </a:bodyPr>
          <a:lstStyle/>
          <a:p>
            <a:r>
              <a:rPr lang="en-US" dirty="0"/>
              <a:t>By raphael mussa</a:t>
            </a:r>
          </a:p>
          <a:p>
            <a:r>
              <a:rPr lang="en-US" dirty="0"/>
              <a:t>Phone 0788924800</a:t>
            </a:r>
          </a:p>
          <a:p>
            <a:r>
              <a:rPr lang="en-US" dirty="0"/>
              <a:t>Email: raphamussa1@gmail.com</a:t>
            </a:r>
            <a:endParaRPr lang="en-TZ" dirty="0"/>
          </a:p>
        </p:txBody>
      </p:sp>
    </p:spTree>
    <p:extLst>
      <p:ext uri="{BB962C8B-B14F-4D97-AF65-F5344CB8AC3E}">
        <p14:creationId xmlns:p14="http://schemas.microsoft.com/office/powerpoint/2010/main" val="13502807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AE9A9B-2323-4417-8C1F-80EFC19533E1}"/>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MEANING OF CHANGE DETECTION</a:t>
            </a:r>
            <a:endParaRPr lang="en-TZ"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D790316A-CF5A-4E35-AEC5-DFC61741ADF2}"/>
              </a:ext>
            </a:extLst>
          </p:cNvPr>
          <p:cNvSpPr>
            <a:spLocks noGrp="1"/>
          </p:cNvSpPr>
          <p:nvPr>
            <p:ph idx="1"/>
          </p:nvPr>
        </p:nvSpPr>
        <p:spPr/>
        <p:txBody>
          <a:bodyPr/>
          <a:lstStyle/>
          <a:p>
            <a:pPr marL="0" lvl="0" indent="0" algn="just">
              <a:buNone/>
            </a:pPr>
            <a:r>
              <a:rPr lang="en-US" sz="2100" dirty="0">
                <a:solidFill>
                  <a:srgbClr val="191B0E"/>
                </a:solidFill>
                <a:latin typeface="Times New Roman" panose="02020603050405020304" pitchFamily="18" charset="0"/>
                <a:cs typeface="Times New Roman" panose="02020603050405020304" pitchFamily="18" charset="0"/>
              </a:rPr>
              <a:t>Now think about a certain area. It was empty at a first time, then after one year a single house was created, after another year the road was build. Now you can see the changes for the first time the area was empty and after two year the area was covered by a single house and the road. </a:t>
            </a:r>
          </a:p>
          <a:p>
            <a:pPr marL="0" lvl="0" indent="0" algn="just">
              <a:buNone/>
            </a:pPr>
            <a:endParaRPr lang="en-US" sz="2100" dirty="0">
              <a:solidFill>
                <a:srgbClr val="191B0E"/>
              </a:solidFill>
              <a:latin typeface="Times New Roman" panose="02020603050405020304" pitchFamily="18" charset="0"/>
              <a:cs typeface="Times New Roman" panose="02020603050405020304" pitchFamily="18" charset="0"/>
            </a:endParaRPr>
          </a:p>
          <a:p>
            <a:pPr marL="0" lvl="0" indent="0" algn="just">
              <a:buNone/>
            </a:pPr>
            <a:endParaRPr lang="en-US" sz="2100" dirty="0">
              <a:solidFill>
                <a:srgbClr val="191B0E"/>
              </a:solidFill>
              <a:latin typeface="Times New Roman" panose="02020603050405020304" pitchFamily="18" charset="0"/>
              <a:cs typeface="Times New Roman" panose="02020603050405020304" pitchFamily="18" charset="0"/>
            </a:endParaRPr>
          </a:p>
          <a:p>
            <a:pPr marL="0" lvl="0" indent="0" algn="just">
              <a:buNone/>
            </a:pPr>
            <a:r>
              <a:rPr lang="en-US" sz="2100" dirty="0">
                <a:solidFill>
                  <a:srgbClr val="191B0E"/>
                </a:solidFill>
                <a:latin typeface="Times New Roman" panose="02020603050405020304" pitchFamily="18" charset="0"/>
                <a:cs typeface="Times New Roman" panose="02020603050405020304" pitchFamily="18" charset="0"/>
              </a:rPr>
              <a:t>When you detect those changes and analyze them simply your performing the </a:t>
            </a:r>
            <a:r>
              <a:rPr lang="en-US" sz="2100" b="1" dirty="0">
                <a:solidFill>
                  <a:srgbClr val="191B0E"/>
                </a:solidFill>
                <a:latin typeface="Times New Roman" panose="02020603050405020304" pitchFamily="18" charset="0"/>
                <a:cs typeface="Times New Roman" panose="02020603050405020304" pitchFamily="18" charset="0"/>
              </a:rPr>
              <a:t>change detection </a:t>
            </a:r>
          </a:p>
          <a:p>
            <a:endParaRPr lang="en-TZ" dirty="0"/>
          </a:p>
        </p:txBody>
      </p:sp>
    </p:spTree>
    <p:extLst>
      <p:ext uri="{BB962C8B-B14F-4D97-AF65-F5344CB8AC3E}">
        <p14:creationId xmlns:p14="http://schemas.microsoft.com/office/powerpoint/2010/main" val="21751875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B303C-26B2-4371-A6C7-009B7EE2503A}"/>
              </a:ext>
            </a:extLst>
          </p:cNvPr>
          <p:cNvSpPr>
            <a:spLocks noGrp="1"/>
          </p:cNvSpPr>
          <p:nvPr>
            <p:ph type="title"/>
          </p:nvPr>
        </p:nvSpPr>
        <p:spPr/>
        <p:txBody>
          <a:bodyPr>
            <a:normAutofit/>
          </a:bodyPr>
          <a:lstStyle/>
          <a:p>
            <a:r>
              <a:rPr lang="en-US" sz="5400" dirty="0">
                <a:latin typeface="Times New Roman" panose="02020603050405020304" pitchFamily="18" charset="0"/>
                <a:cs typeface="Times New Roman" panose="02020603050405020304" pitchFamily="18" charset="0"/>
              </a:rPr>
              <a:t>COMPUTER PROCIDURES </a:t>
            </a:r>
            <a:endParaRPr lang="en-TZ" sz="54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53B46236-EC8A-4092-8F9D-C81B216BFBB8}"/>
              </a:ext>
            </a:extLst>
          </p:cNvPr>
          <p:cNvSpPr>
            <a:spLocks noGrp="1"/>
          </p:cNvSpPr>
          <p:nvPr>
            <p:ph idx="1"/>
          </p:nvPr>
        </p:nvSpPr>
        <p:spPr/>
        <p:txBody>
          <a:bodyPr>
            <a:normAutofit/>
          </a:bodyPr>
          <a:lstStyle/>
          <a:p>
            <a:pPr marL="0" indent="0" algn="just">
              <a:buNone/>
            </a:pPr>
            <a:r>
              <a:rPr lang="en-US" b="1" dirty="0">
                <a:latin typeface="Times New Roman" panose="02020603050405020304" pitchFamily="18" charset="0"/>
                <a:cs typeface="Times New Roman" panose="02020603050405020304" pitchFamily="18" charset="0"/>
              </a:rPr>
              <a:t>REQUIREMENTS</a:t>
            </a:r>
          </a:p>
          <a:p>
            <a:pPr algn="just"/>
            <a:r>
              <a:rPr lang="en-US" dirty="0">
                <a:latin typeface="Times New Roman" panose="02020603050405020304" pitchFamily="18" charset="0"/>
                <a:cs typeface="Times New Roman" panose="02020603050405020304" pitchFamily="18" charset="0"/>
              </a:rPr>
              <a:t>COMPUTER .</a:t>
            </a:r>
          </a:p>
          <a:p>
            <a:pPr marL="530352" lvl="1" indent="0" algn="just">
              <a:buNone/>
            </a:pPr>
            <a:r>
              <a:rPr lang="en-US" i="0" dirty="0">
                <a:latin typeface="Times New Roman" panose="02020603050405020304" pitchFamily="18" charset="0"/>
                <a:cs typeface="Times New Roman" panose="02020603050405020304" pitchFamily="18" charset="0"/>
              </a:rPr>
              <a:t>Make sure your computer has a sufficient processor minimum of 2.16GHZ for better performance </a:t>
            </a:r>
          </a:p>
          <a:p>
            <a:pPr algn="just"/>
            <a:r>
              <a:rPr lang="en-US" dirty="0">
                <a:latin typeface="Times New Roman" panose="02020603050405020304" pitchFamily="18" charset="0"/>
                <a:cs typeface="Times New Roman" panose="02020603050405020304" pitchFamily="18" charset="0"/>
              </a:rPr>
              <a:t>ARCGIS SOFTWARE</a:t>
            </a:r>
          </a:p>
          <a:p>
            <a:pPr marL="530352" lvl="1" indent="0" algn="just">
              <a:buNone/>
            </a:pPr>
            <a:r>
              <a:rPr lang="en-US" i="0" dirty="0">
                <a:latin typeface="Times New Roman" panose="02020603050405020304" pitchFamily="18" charset="0"/>
                <a:cs typeface="Times New Roman" panose="02020603050405020304" pitchFamily="18" charset="0"/>
              </a:rPr>
              <a:t>Any version can be used but in this tutorial we will be using ArcGIS 10.4 desktop</a:t>
            </a:r>
          </a:p>
          <a:p>
            <a:pPr algn="just"/>
            <a:r>
              <a:rPr lang="en-US" dirty="0">
                <a:latin typeface="Times New Roman" panose="02020603050405020304" pitchFamily="18" charset="0"/>
                <a:cs typeface="Times New Roman" panose="02020603050405020304" pitchFamily="18" charset="0"/>
              </a:rPr>
              <a:t>LANDSAT IMAGES</a:t>
            </a:r>
          </a:p>
          <a:p>
            <a:pPr marL="530352" lvl="1" indent="0" algn="just">
              <a:buNone/>
            </a:pPr>
            <a:r>
              <a:rPr lang="en-US" i="0" dirty="0">
                <a:latin typeface="Times New Roman" panose="02020603050405020304" pitchFamily="18" charset="0"/>
                <a:cs typeface="Times New Roman" panose="02020603050405020304" pitchFamily="18" charset="0"/>
              </a:rPr>
              <a:t>During change detection you need to have the temporal images downloaded in your computer</a:t>
            </a:r>
          </a:p>
          <a:p>
            <a:pPr marL="0" indent="0" algn="just">
              <a:buNone/>
            </a:pPr>
            <a:endParaRPr lang="en-TZ" dirty="0"/>
          </a:p>
        </p:txBody>
      </p:sp>
    </p:spTree>
    <p:extLst>
      <p:ext uri="{BB962C8B-B14F-4D97-AF65-F5344CB8AC3E}">
        <p14:creationId xmlns:p14="http://schemas.microsoft.com/office/powerpoint/2010/main" val="39372380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69903-1659-4C92-8E50-A8B055816B7B}"/>
              </a:ext>
            </a:extLst>
          </p:cNvPr>
          <p:cNvSpPr>
            <a:spLocks noGrp="1"/>
          </p:cNvSpPr>
          <p:nvPr>
            <p:ph type="title"/>
          </p:nvPr>
        </p:nvSpPr>
        <p:spPr/>
        <p:txBody>
          <a:bodyPr>
            <a:normAutofit/>
          </a:bodyPr>
          <a:lstStyle/>
          <a:p>
            <a:r>
              <a:rPr lang="en-US" sz="5400" dirty="0">
                <a:latin typeface="Times New Roman" panose="02020603050405020304" pitchFamily="18" charset="0"/>
                <a:cs typeface="Times New Roman" panose="02020603050405020304" pitchFamily="18" charset="0"/>
              </a:rPr>
              <a:t>COMPUTER PROCEDURES</a:t>
            </a:r>
            <a:endParaRPr lang="en-TZ" sz="5400" dirty="0">
              <a:latin typeface="Times New Roman" panose="02020603050405020304" pitchFamily="18" charset="0"/>
              <a:cs typeface="Times New Roman" panose="02020603050405020304" pitchFamily="18" charset="0"/>
            </a:endParaRPr>
          </a:p>
        </p:txBody>
      </p:sp>
      <p:sp>
        <p:nvSpPr>
          <p:cNvPr id="5" name="Content Placeholder 4">
            <a:extLst>
              <a:ext uri="{FF2B5EF4-FFF2-40B4-BE49-F238E27FC236}">
                <a16:creationId xmlns:a16="http://schemas.microsoft.com/office/drawing/2014/main" id="{9864A446-98BF-438E-95DC-CA1A353AAADA}"/>
              </a:ext>
            </a:extLst>
          </p:cNvPr>
          <p:cNvSpPr>
            <a:spLocks noGrp="1"/>
          </p:cNvSpPr>
          <p:nvPr>
            <p:ph idx="1"/>
          </p:nvPr>
        </p:nvSpPr>
        <p:spPr/>
        <p:txBody>
          <a:bodyPr/>
          <a:lstStyle/>
          <a:p>
            <a:pPr marL="0" indent="0" algn="just">
              <a:buNone/>
            </a:pPr>
            <a:r>
              <a:rPr lang="en-US" dirty="0">
                <a:latin typeface="Times New Roman" panose="02020603050405020304" pitchFamily="18" charset="0"/>
                <a:cs typeface="Times New Roman" panose="02020603050405020304" pitchFamily="18" charset="0"/>
              </a:rPr>
              <a:t>BASIC IDEAS YOU SHOULD HAVE BEFORE DOING CHANGE DETECTION</a:t>
            </a:r>
          </a:p>
          <a:p>
            <a:pPr marL="0" indent="0" algn="just">
              <a:buNone/>
            </a:pPr>
            <a:r>
              <a:rPr lang="en-US" dirty="0">
                <a:latin typeface="Times New Roman" panose="02020603050405020304" pitchFamily="18" charset="0"/>
                <a:cs typeface="Times New Roman" panose="02020603050405020304" pitchFamily="18" charset="0"/>
              </a:rPr>
              <a:t>Before starting this tutorial you should know these ideas</a:t>
            </a:r>
          </a:p>
          <a:p>
            <a:pPr algn="just"/>
            <a:r>
              <a:rPr lang="en-US" dirty="0">
                <a:latin typeface="Times New Roman" panose="02020603050405020304" pitchFamily="18" charset="0"/>
                <a:cs typeface="Times New Roman" panose="02020603050405020304" pitchFamily="18" charset="0"/>
              </a:rPr>
              <a:t>Meaning of temporal images</a:t>
            </a:r>
          </a:p>
          <a:p>
            <a:pPr algn="just"/>
            <a:r>
              <a:rPr lang="en-US" dirty="0">
                <a:latin typeface="Times New Roman" panose="02020603050405020304" pitchFamily="18" charset="0"/>
                <a:cs typeface="Times New Roman" panose="02020603050405020304" pitchFamily="18" charset="0"/>
              </a:rPr>
              <a:t>How to download the temporal images including registration of USGS account</a:t>
            </a:r>
          </a:p>
          <a:p>
            <a:pPr algn="just"/>
            <a:r>
              <a:rPr lang="en-US" dirty="0">
                <a:latin typeface="Times New Roman" panose="02020603050405020304" pitchFamily="18" charset="0"/>
                <a:cs typeface="Times New Roman" panose="02020603050405020304" pitchFamily="18" charset="0"/>
              </a:rPr>
              <a:t>Performing  image classification</a:t>
            </a:r>
          </a:p>
          <a:p>
            <a:pPr algn="just"/>
            <a:r>
              <a:rPr lang="en-US" dirty="0">
                <a:latin typeface="Times New Roman" panose="02020603050405020304" pitchFamily="18" charset="0"/>
                <a:cs typeface="Times New Roman" panose="02020603050405020304" pitchFamily="18" charset="0"/>
              </a:rPr>
              <a:t>Calculating the areas by using arc GIS</a:t>
            </a:r>
          </a:p>
          <a:p>
            <a:pPr marL="0" indent="0" algn="just">
              <a:buNone/>
            </a:pPr>
            <a:endParaRPr lang="en-TZ"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953191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69903-1659-4C92-8E50-A8B055816B7B}"/>
              </a:ext>
            </a:extLst>
          </p:cNvPr>
          <p:cNvSpPr>
            <a:spLocks noGrp="1"/>
          </p:cNvSpPr>
          <p:nvPr>
            <p:ph type="title"/>
          </p:nvPr>
        </p:nvSpPr>
        <p:spPr>
          <a:xfrm>
            <a:off x="1219200" y="800100"/>
            <a:ext cx="10167582" cy="1485900"/>
          </a:xfrm>
        </p:spPr>
        <p:txBody>
          <a:bodyPr>
            <a:normAutofit fontScale="90000"/>
          </a:bodyPr>
          <a:lstStyle/>
          <a:p>
            <a:r>
              <a:rPr lang="en-US" sz="5400" dirty="0">
                <a:latin typeface="Times New Roman" panose="02020603050405020304" pitchFamily="18" charset="0"/>
                <a:cs typeface="Times New Roman" panose="02020603050405020304" pitchFamily="18" charset="0"/>
              </a:rPr>
              <a:t>MEANING OF TEMPORAL IMAGES</a:t>
            </a:r>
            <a:endParaRPr lang="en-TZ" sz="54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5F8AC734-7002-4E0F-800A-E1FC678B5634}"/>
              </a:ext>
            </a:extLst>
          </p:cNvPr>
          <p:cNvSpPr>
            <a:spLocks noGrp="1"/>
          </p:cNvSpPr>
          <p:nvPr>
            <p:ph idx="1"/>
          </p:nvPr>
        </p:nvSpPr>
        <p:spPr/>
        <p:txBody>
          <a:bodyPr/>
          <a:lstStyle/>
          <a:p>
            <a:pPr marL="0" indent="0" algn="just">
              <a:buNone/>
            </a:pPr>
            <a:r>
              <a:rPr lang="en-US" dirty="0">
                <a:latin typeface="Times New Roman" panose="02020603050405020304" pitchFamily="18" charset="0"/>
                <a:cs typeface="Times New Roman" panose="02020603050405020304" pitchFamily="18" charset="0"/>
              </a:rPr>
              <a:t>temporal means related to time. We use the phrase temporal for other purposes too. For example we say temporal resolution that means the time delay between two consecutive images</a:t>
            </a:r>
          </a:p>
          <a:p>
            <a:pPr marL="0" indent="0" algn="just">
              <a:buNone/>
            </a:pPr>
            <a:r>
              <a:rPr lang="en-US" b="1" dirty="0">
                <a:latin typeface="Times New Roman" panose="02020603050405020304" pitchFamily="18" charset="0"/>
                <a:cs typeface="Times New Roman" panose="02020603050405020304" pitchFamily="18" charset="0"/>
              </a:rPr>
              <a:t>Now temporal or multitemporal images they simply means the images of the same geographical location which were acquired at different times.</a:t>
            </a:r>
          </a:p>
          <a:p>
            <a:pPr marL="0" indent="0" algn="just">
              <a:buNone/>
            </a:pPr>
            <a:r>
              <a:rPr lang="en-US" dirty="0">
                <a:latin typeface="Times New Roman" panose="02020603050405020304" pitchFamily="18" charset="0"/>
                <a:cs typeface="Times New Roman" panose="02020603050405020304" pitchFamily="18" charset="0"/>
              </a:rPr>
              <a:t>Example, observe the following table </a:t>
            </a:r>
          </a:p>
          <a:p>
            <a:pPr marL="0" indent="0" algn="just">
              <a:buNone/>
            </a:pPr>
            <a:endParaRPr lang="en-TZ" dirty="0">
              <a:latin typeface="Times New Roman" panose="02020603050405020304" pitchFamily="18" charset="0"/>
              <a:cs typeface="Times New Roman" panose="02020603050405020304" pitchFamily="18" charset="0"/>
            </a:endParaRPr>
          </a:p>
        </p:txBody>
      </p:sp>
      <p:graphicFrame>
        <p:nvGraphicFramePr>
          <p:cNvPr id="6" name="Table 6">
            <a:extLst>
              <a:ext uri="{FF2B5EF4-FFF2-40B4-BE49-F238E27FC236}">
                <a16:creationId xmlns:a16="http://schemas.microsoft.com/office/drawing/2014/main" id="{061518CA-79B2-4F20-8A9B-7222640697D8}"/>
              </a:ext>
            </a:extLst>
          </p:cNvPr>
          <p:cNvGraphicFramePr>
            <a:graphicFrameLocks noGrp="1"/>
          </p:cNvGraphicFramePr>
          <p:nvPr>
            <p:extLst>
              <p:ext uri="{D42A27DB-BD31-4B8C-83A1-F6EECF244321}">
                <p14:modId xmlns:p14="http://schemas.microsoft.com/office/powerpoint/2010/main" val="51218326"/>
              </p:ext>
            </p:extLst>
          </p:nvPr>
        </p:nvGraphicFramePr>
        <p:xfrm>
          <a:off x="1371600" y="4477868"/>
          <a:ext cx="8127999" cy="148336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2779721397"/>
                    </a:ext>
                  </a:extLst>
                </a:gridCol>
                <a:gridCol w="2709333">
                  <a:extLst>
                    <a:ext uri="{9D8B030D-6E8A-4147-A177-3AD203B41FA5}">
                      <a16:colId xmlns:a16="http://schemas.microsoft.com/office/drawing/2014/main" val="3402667885"/>
                    </a:ext>
                  </a:extLst>
                </a:gridCol>
                <a:gridCol w="2709333">
                  <a:extLst>
                    <a:ext uri="{9D8B030D-6E8A-4147-A177-3AD203B41FA5}">
                      <a16:colId xmlns:a16="http://schemas.microsoft.com/office/drawing/2014/main" val="2079432051"/>
                    </a:ext>
                  </a:extLst>
                </a:gridCol>
              </a:tblGrid>
              <a:tr h="370840">
                <a:tc>
                  <a:txBody>
                    <a:bodyPr/>
                    <a:lstStyle/>
                    <a:p>
                      <a:r>
                        <a:rPr lang="en-US" dirty="0"/>
                        <a:t>LOCATION</a:t>
                      </a:r>
                      <a:endParaRPr lang="en-TZ" dirty="0"/>
                    </a:p>
                  </a:txBody>
                  <a:tcPr/>
                </a:tc>
                <a:tc>
                  <a:txBody>
                    <a:bodyPr/>
                    <a:lstStyle/>
                    <a:p>
                      <a:r>
                        <a:rPr lang="en-US" dirty="0"/>
                        <a:t>IMAGE</a:t>
                      </a:r>
                      <a:endParaRPr lang="en-TZ" dirty="0"/>
                    </a:p>
                  </a:txBody>
                  <a:tcPr/>
                </a:tc>
                <a:tc>
                  <a:txBody>
                    <a:bodyPr/>
                    <a:lstStyle/>
                    <a:p>
                      <a:r>
                        <a:rPr lang="en-US" dirty="0"/>
                        <a:t>YEAR (TIME)</a:t>
                      </a:r>
                      <a:endParaRPr lang="en-TZ" dirty="0"/>
                    </a:p>
                  </a:txBody>
                  <a:tcPr/>
                </a:tc>
                <a:extLst>
                  <a:ext uri="{0D108BD9-81ED-4DB2-BD59-A6C34878D82A}">
                    <a16:rowId xmlns:a16="http://schemas.microsoft.com/office/drawing/2014/main" val="2597431690"/>
                  </a:ext>
                </a:extLst>
              </a:tr>
              <a:tr h="370840">
                <a:tc>
                  <a:txBody>
                    <a:bodyPr/>
                    <a:lstStyle/>
                    <a:p>
                      <a:r>
                        <a:rPr lang="en-US" dirty="0"/>
                        <a:t>SINGIDA</a:t>
                      </a:r>
                      <a:endParaRPr lang="en-TZ" dirty="0"/>
                    </a:p>
                  </a:txBody>
                  <a:tcPr/>
                </a:tc>
                <a:tc>
                  <a:txBody>
                    <a:bodyPr/>
                    <a:lstStyle/>
                    <a:p>
                      <a:r>
                        <a:rPr lang="en-US" dirty="0"/>
                        <a:t>IMAGE 1</a:t>
                      </a:r>
                      <a:endParaRPr lang="en-TZ" dirty="0"/>
                    </a:p>
                  </a:txBody>
                  <a:tcPr/>
                </a:tc>
                <a:tc>
                  <a:txBody>
                    <a:bodyPr/>
                    <a:lstStyle/>
                    <a:p>
                      <a:r>
                        <a:rPr lang="en-US" dirty="0"/>
                        <a:t>2000</a:t>
                      </a:r>
                      <a:endParaRPr lang="en-TZ" dirty="0"/>
                    </a:p>
                  </a:txBody>
                  <a:tcPr/>
                </a:tc>
                <a:extLst>
                  <a:ext uri="{0D108BD9-81ED-4DB2-BD59-A6C34878D82A}">
                    <a16:rowId xmlns:a16="http://schemas.microsoft.com/office/drawing/2014/main" val="2689216268"/>
                  </a:ext>
                </a:extLst>
              </a:tr>
              <a:tr h="370840">
                <a:tc>
                  <a:txBody>
                    <a:bodyPr/>
                    <a:lstStyle/>
                    <a:p>
                      <a:r>
                        <a:rPr lang="en-US" dirty="0"/>
                        <a:t>SINGIDA</a:t>
                      </a:r>
                      <a:endParaRPr lang="en-TZ" dirty="0"/>
                    </a:p>
                  </a:txBody>
                  <a:tcPr/>
                </a:tc>
                <a:tc>
                  <a:txBody>
                    <a:bodyPr/>
                    <a:lstStyle/>
                    <a:p>
                      <a:r>
                        <a:rPr lang="en-US" dirty="0"/>
                        <a:t>MAGE 2</a:t>
                      </a:r>
                      <a:endParaRPr lang="en-TZ" dirty="0"/>
                    </a:p>
                  </a:txBody>
                  <a:tcPr/>
                </a:tc>
                <a:tc>
                  <a:txBody>
                    <a:bodyPr/>
                    <a:lstStyle/>
                    <a:p>
                      <a:r>
                        <a:rPr lang="en-US" dirty="0"/>
                        <a:t>2005</a:t>
                      </a:r>
                      <a:endParaRPr lang="en-TZ" dirty="0"/>
                    </a:p>
                  </a:txBody>
                  <a:tcPr/>
                </a:tc>
                <a:extLst>
                  <a:ext uri="{0D108BD9-81ED-4DB2-BD59-A6C34878D82A}">
                    <a16:rowId xmlns:a16="http://schemas.microsoft.com/office/drawing/2014/main" val="1077574444"/>
                  </a:ext>
                </a:extLst>
              </a:tr>
              <a:tr h="370840">
                <a:tc>
                  <a:txBody>
                    <a:bodyPr/>
                    <a:lstStyle/>
                    <a:p>
                      <a:r>
                        <a:rPr lang="en-US" dirty="0"/>
                        <a:t>SINGIDA</a:t>
                      </a:r>
                      <a:endParaRPr lang="en-TZ" dirty="0"/>
                    </a:p>
                  </a:txBody>
                  <a:tcPr/>
                </a:tc>
                <a:tc>
                  <a:txBody>
                    <a:bodyPr/>
                    <a:lstStyle/>
                    <a:p>
                      <a:r>
                        <a:rPr lang="en-US" dirty="0"/>
                        <a:t>IMAGE 3</a:t>
                      </a:r>
                      <a:endParaRPr lang="en-TZ" dirty="0"/>
                    </a:p>
                  </a:txBody>
                  <a:tcPr/>
                </a:tc>
                <a:tc>
                  <a:txBody>
                    <a:bodyPr/>
                    <a:lstStyle/>
                    <a:p>
                      <a:r>
                        <a:rPr lang="en-US" dirty="0"/>
                        <a:t>2010</a:t>
                      </a:r>
                      <a:endParaRPr lang="en-TZ" dirty="0"/>
                    </a:p>
                  </a:txBody>
                  <a:tcPr/>
                </a:tc>
                <a:extLst>
                  <a:ext uri="{0D108BD9-81ED-4DB2-BD59-A6C34878D82A}">
                    <a16:rowId xmlns:a16="http://schemas.microsoft.com/office/drawing/2014/main" val="2952414030"/>
                  </a:ext>
                </a:extLst>
              </a:tr>
            </a:tbl>
          </a:graphicData>
        </a:graphic>
      </p:graphicFrame>
    </p:spTree>
    <p:extLst>
      <p:ext uri="{BB962C8B-B14F-4D97-AF65-F5344CB8AC3E}">
        <p14:creationId xmlns:p14="http://schemas.microsoft.com/office/powerpoint/2010/main" val="14326046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69903-1659-4C92-8E50-A8B055816B7B}"/>
              </a:ext>
            </a:extLst>
          </p:cNvPr>
          <p:cNvSpPr>
            <a:spLocks noGrp="1"/>
          </p:cNvSpPr>
          <p:nvPr>
            <p:ph type="title"/>
          </p:nvPr>
        </p:nvSpPr>
        <p:spPr/>
        <p:txBody>
          <a:bodyPr>
            <a:normAutofit fontScale="90000"/>
          </a:bodyPr>
          <a:lstStyle/>
          <a:p>
            <a:r>
              <a:rPr lang="en-US" sz="5400" dirty="0">
                <a:latin typeface="Times New Roman" panose="02020603050405020304" pitchFamily="18" charset="0"/>
                <a:cs typeface="Times New Roman" panose="02020603050405020304" pitchFamily="18" charset="0"/>
              </a:rPr>
              <a:t>DOWNLOADING TEMPORAL IMAGES</a:t>
            </a:r>
            <a:endParaRPr lang="en-TZ" sz="54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5F8AC734-7002-4E0F-800A-E1FC678B5634}"/>
              </a:ext>
            </a:extLst>
          </p:cNvPr>
          <p:cNvSpPr>
            <a:spLocks noGrp="1"/>
          </p:cNvSpPr>
          <p:nvPr>
            <p:ph idx="1"/>
          </p:nvPr>
        </p:nvSpPr>
        <p:spPr/>
        <p:txBody>
          <a:bodyPr/>
          <a:lstStyle/>
          <a:p>
            <a:pPr marL="0" indent="0" algn="just">
              <a:buNone/>
            </a:pPr>
            <a:r>
              <a:rPr lang="en-US" dirty="0">
                <a:latin typeface="Times New Roman" panose="02020603050405020304" pitchFamily="18" charset="0"/>
                <a:cs typeface="Times New Roman" panose="02020603050405020304" pitchFamily="18" charset="0"/>
              </a:rPr>
              <a:t>Depending on your purpose you can decide what type of images to be used in your classification. You can either download the images of high spatial resolution or low spatial resolution. If your analyzing changes over large area. You don’t need the image of high spatial resolution, specially if you are dealing with the common attributes such as vegetation, bare land, built-up area and agriculture area.</a:t>
            </a:r>
          </a:p>
          <a:p>
            <a:pPr marL="0" indent="0" algn="just">
              <a:buNone/>
            </a:pPr>
            <a:endParaRPr lang="en-US" dirty="0">
              <a:latin typeface="Times New Roman" panose="02020603050405020304" pitchFamily="18" charset="0"/>
              <a:cs typeface="Times New Roman" panose="02020603050405020304" pitchFamily="18" charset="0"/>
            </a:endParaRPr>
          </a:p>
          <a:p>
            <a:pPr marL="0" indent="0" algn="just">
              <a:buNone/>
            </a:pPr>
            <a:r>
              <a:rPr lang="en-US" dirty="0">
                <a:latin typeface="Times New Roman" panose="02020603050405020304" pitchFamily="18" charset="0"/>
                <a:cs typeface="Times New Roman" panose="02020603050405020304" pitchFamily="18" charset="0"/>
              </a:rPr>
              <a:t>But in this tutorial you will learn how to download the temporal data from Landsat. In USGS </a:t>
            </a:r>
          </a:p>
        </p:txBody>
      </p:sp>
    </p:spTree>
    <p:extLst>
      <p:ext uri="{BB962C8B-B14F-4D97-AF65-F5344CB8AC3E}">
        <p14:creationId xmlns:p14="http://schemas.microsoft.com/office/powerpoint/2010/main" val="35127088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69903-1659-4C92-8E50-A8B055816B7B}"/>
              </a:ext>
            </a:extLst>
          </p:cNvPr>
          <p:cNvSpPr>
            <a:spLocks noGrp="1"/>
          </p:cNvSpPr>
          <p:nvPr>
            <p:ph type="title"/>
          </p:nvPr>
        </p:nvSpPr>
        <p:spPr/>
        <p:txBody>
          <a:bodyPr>
            <a:normAutofit fontScale="90000"/>
          </a:bodyPr>
          <a:lstStyle/>
          <a:p>
            <a:r>
              <a:rPr lang="en-US" sz="5400" dirty="0">
                <a:latin typeface="Times New Roman" panose="02020603050405020304" pitchFamily="18" charset="0"/>
                <a:cs typeface="Times New Roman" panose="02020603050405020304" pitchFamily="18" charset="0"/>
              </a:rPr>
              <a:t>DOWNLOADING TEMPORAL IMAGES</a:t>
            </a:r>
            <a:endParaRPr lang="en-TZ" sz="54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5F8AC734-7002-4E0F-800A-E1FC678B5634}"/>
              </a:ext>
            </a:extLst>
          </p:cNvPr>
          <p:cNvSpPr>
            <a:spLocks noGrp="1"/>
          </p:cNvSpPr>
          <p:nvPr>
            <p:ph idx="1"/>
          </p:nvPr>
        </p:nvSpPr>
        <p:spPr/>
        <p:txBody>
          <a:bodyPr/>
          <a:lstStyle/>
          <a:p>
            <a:pPr marL="0" indent="0">
              <a:buNone/>
            </a:pPr>
            <a:r>
              <a:rPr lang="en-US" dirty="0">
                <a:latin typeface="Times New Roman" panose="02020603050405020304" pitchFamily="18" charset="0"/>
                <a:cs typeface="Times New Roman" panose="02020603050405020304" pitchFamily="18" charset="0"/>
              </a:rPr>
              <a:t>STEP 1</a:t>
            </a:r>
          </a:p>
          <a:p>
            <a:pPr marL="0" indent="0">
              <a:buNone/>
            </a:pPr>
            <a:r>
              <a:rPr lang="en-US" dirty="0">
                <a:latin typeface="Times New Roman" panose="02020603050405020304" pitchFamily="18" charset="0"/>
                <a:cs typeface="Times New Roman" panose="02020603050405020304" pitchFamily="18" charset="0"/>
              </a:rPr>
              <a:t>REGISTRATION </a:t>
            </a:r>
          </a:p>
          <a:p>
            <a:pPr marL="0" indent="0">
              <a:buNone/>
            </a:pPr>
            <a:r>
              <a:rPr lang="en-US" dirty="0">
                <a:latin typeface="Times New Roman" panose="02020603050405020304" pitchFamily="18" charset="0"/>
                <a:cs typeface="Times New Roman" panose="02020603050405020304" pitchFamily="18" charset="0"/>
              </a:rPr>
              <a:t>You are required to register in USGS </a:t>
            </a:r>
            <a:r>
              <a:rPr lang="en-US" dirty="0" err="1">
                <a:latin typeface="Times New Roman" panose="02020603050405020304" pitchFamily="18" charset="0"/>
                <a:cs typeface="Times New Roman" panose="02020603050405020304" pitchFamily="18" charset="0"/>
              </a:rPr>
              <a:t>glovis</a:t>
            </a:r>
            <a:r>
              <a:rPr lang="en-US" dirty="0">
                <a:latin typeface="Times New Roman" panose="02020603050405020304" pitchFamily="18" charset="0"/>
                <a:cs typeface="Times New Roman" panose="02020603050405020304" pitchFamily="18" charset="0"/>
              </a:rPr>
              <a:t>, it is free of charges and you can download many data.</a:t>
            </a:r>
          </a:p>
          <a:p>
            <a:pPr marL="0" indent="0">
              <a:buNone/>
            </a:pPr>
            <a:r>
              <a:rPr lang="en-US" dirty="0">
                <a:latin typeface="Times New Roman" panose="02020603050405020304" pitchFamily="18" charset="0"/>
                <a:cs typeface="Times New Roman" panose="02020603050405020304" pitchFamily="18" charset="0"/>
              </a:rPr>
              <a:t>How can you register</a:t>
            </a:r>
          </a:p>
        </p:txBody>
      </p:sp>
    </p:spTree>
    <p:extLst>
      <p:ext uri="{BB962C8B-B14F-4D97-AF65-F5344CB8AC3E}">
        <p14:creationId xmlns:p14="http://schemas.microsoft.com/office/powerpoint/2010/main" val="29406406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C00DAA-4A71-4FC1-B2E7-C1DA638A7E44}"/>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DOWNLOADING TEMPORAL IMAGES</a:t>
            </a:r>
            <a:endParaRPr lang="en-TZ" dirty="0"/>
          </a:p>
        </p:txBody>
      </p:sp>
      <p:sp>
        <p:nvSpPr>
          <p:cNvPr id="3" name="Content Placeholder 2">
            <a:extLst>
              <a:ext uri="{FF2B5EF4-FFF2-40B4-BE49-F238E27FC236}">
                <a16:creationId xmlns:a16="http://schemas.microsoft.com/office/drawing/2014/main" id="{5ECA02EE-82C8-49BA-A8CC-7367C25B03AA}"/>
              </a:ext>
            </a:extLst>
          </p:cNvPr>
          <p:cNvSpPr>
            <a:spLocks noGrp="1"/>
          </p:cNvSpPr>
          <p:nvPr>
            <p:ph idx="1"/>
          </p:nvPr>
        </p:nvSpPr>
        <p:spPr/>
        <p:txBody>
          <a:bodyPr>
            <a:normAutofit/>
          </a:bodyPr>
          <a:lstStyle/>
          <a:p>
            <a:pPr algn="just"/>
            <a:r>
              <a:rPr lang="en-US" dirty="0">
                <a:latin typeface="Times New Roman" panose="02020603050405020304" pitchFamily="18" charset="0"/>
                <a:cs typeface="Times New Roman" panose="02020603050405020304" pitchFamily="18" charset="0"/>
              </a:rPr>
              <a:t>Registered users can use all of </a:t>
            </a:r>
            <a:r>
              <a:rPr lang="en-US" dirty="0" err="1">
                <a:latin typeface="Times New Roman" panose="02020603050405020304" pitchFamily="18" charset="0"/>
                <a:cs typeface="Times New Roman" panose="02020603050405020304" pitchFamily="18" charset="0"/>
              </a:rPr>
              <a:t>EarthExplorer‟s</a:t>
            </a:r>
            <a:r>
              <a:rPr lang="en-US" dirty="0">
                <a:latin typeface="Times New Roman" panose="02020603050405020304" pitchFamily="18" charset="0"/>
                <a:cs typeface="Times New Roman" panose="02020603050405020304" pitchFamily="18" charset="0"/>
              </a:rPr>
              <a:t> features, including saving search criteria, downloading data, and accessing subscription services. The USGS </a:t>
            </a:r>
            <a:r>
              <a:rPr lang="en-US" dirty="0" err="1">
                <a:latin typeface="Times New Roman" panose="02020603050405020304" pitchFamily="18" charset="0"/>
                <a:cs typeface="Times New Roman" panose="02020603050405020304" pitchFamily="18" charset="0"/>
              </a:rPr>
              <a:t>EarthExplorer</a:t>
            </a:r>
            <a:r>
              <a:rPr lang="en-US" dirty="0">
                <a:latin typeface="Times New Roman" panose="02020603050405020304" pitchFamily="18" charset="0"/>
                <a:cs typeface="Times New Roman" panose="02020603050405020304" pitchFamily="18" charset="0"/>
              </a:rPr>
              <a:t> system requires users/customers to register to download data. The information gathered from the registration process is not distributed to other organizations and is only used to determine trends in data usage and for certain orders. The same login can be used for the USGS Global Visualization Viewer (</a:t>
            </a:r>
            <a:r>
              <a:rPr lang="en-US" dirty="0" err="1">
                <a:latin typeface="Times New Roman" panose="02020603050405020304" pitchFamily="18" charset="0"/>
                <a:cs typeface="Times New Roman" panose="02020603050405020304" pitchFamily="18" charset="0"/>
              </a:rPr>
              <a:t>GloVis</a:t>
            </a:r>
            <a:r>
              <a:rPr lang="en-US" dirty="0">
                <a:latin typeface="Times New Roman" panose="02020603050405020304" pitchFamily="18" charset="0"/>
                <a:cs typeface="Times New Roman" panose="02020603050405020304" pitchFamily="18" charset="0"/>
              </a:rPr>
              <a:t>) and USGS Hazards Data Distribution System (HDDS) systems.</a:t>
            </a:r>
          </a:p>
          <a:p>
            <a:pPr marL="0" indent="0" algn="just">
              <a:buNone/>
            </a:pPr>
            <a:endParaRPr lang="en-TZ"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56910503"/>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TM10001105[[fn=Crop]]</Template>
  <TotalTime>236</TotalTime>
  <Words>1758</Words>
  <Application>Microsoft Office PowerPoint</Application>
  <PresentationFormat>Widescreen</PresentationFormat>
  <Paragraphs>128</Paragraphs>
  <Slides>25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25</vt:i4>
      </vt:variant>
    </vt:vector>
  </HeadingPairs>
  <TitlesOfParts>
    <vt:vector size="28" baseType="lpstr">
      <vt:lpstr>Franklin Gothic Book</vt:lpstr>
      <vt:lpstr>Times New Roman</vt:lpstr>
      <vt:lpstr>Crop</vt:lpstr>
      <vt:lpstr>CHANGE DETECTION BY USING ARCGIS SOFTWARE</vt:lpstr>
      <vt:lpstr>MEANING OF CHANGE DETECTION</vt:lpstr>
      <vt:lpstr>MEANING OF CHANGE DETECTION</vt:lpstr>
      <vt:lpstr>COMPUTER PROCIDURES </vt:lpstr>
      <vt:lpstr>COMPUTER PROCEDURES</vt:lpstr>
      <vt:lpstr>MEANING OF TEMPORAL IMAGES</vt:lpstr>
      <vt:lpstr>DOWNLOADING TEMPORAL IMAGES</vt:lpstr>
      <vt:lpstr>DOWNLOADING TEMPORAL IMAGES</vt:lpstr>
      <vt:lpstr>DOWNLOADING TEMPORAL IMAGES</vt:lpstr>
      <vt:lpstr>DOWNLOADING TEMPORAL IMAGES</vt:lpstr>
      <vt:lpstr>DOWNLOADING TEMPORAL IMAGES</vt:lpstr>
      <vt:lpstr>DOWNLOADING TEMPORAL IMAGES</vt:lpstr>
      <vt:lpstr>DOWNLOADING TEMPORAL IMAGES</vt:lpstr>
      <vt:lpstr>1 Registration of primary information</vt:lpstr>
      <vt:lpstr>Registration of primary information</vt:lpstr>
      <vt:lpstr>2 Fill data usage information</vt:lpstr>
      <vt:lpstr>the User Affiliation/Data Usage Information</vt:lpstr>
      <vt:lpstr>the User Affiliation/Data Usage Information</vt:lpstr>
      <vt:lpstr>the User Affiliation/Data Usage Information</vt:lpstr>
      <vt:lpstr>3 fill the address information</vt:lpstr>
      <vt:lpstr>3 fill the address information</vt:lpstr>
      <vt:lpstr>3 fill the address information</vt:lpstr>
      <vt:lpstr>3 fill the address information</vt:lpstr>
      <vt:lpstr>4 confirmation </vt:lpstr>
      <vt:lpstr>End of part 1 wait for part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CHANGE DETECTION BY USING ARCGIS SOFTWARE</dc:title>
  <dc:creator>raphael</dc:creator>
  <cp:lastModifiedBy>raphael</cp:lastModifiedBy>
  <cp:revision>22</cp:revision>
  <dcterms:created xsi:type="dcterms:W3CDTF">2020-03-26T14:14:17Z</dcterms:created>
  <dcterms:modified xsi:type="dcterms:W3CDTF">2020-03-26T18:10:19Z</dcterms:modified>
</cp:coreProperties>
</file>